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y="5143500" cx="9144000"/>
  <p:notesSz cx="6858000" cy="9144000"/>
  <p:embeddedFontLst>
    <p:embeddedFont>
      <p:font typeface="PT Sans Narrow"/>
      <p:regular r:id="rId72"/>
      <p:bold r:id="rId73"/>
    </p:embeddedFont>
    <p:embeddedFont>
      <p:font typeface="Poppins"/>
      <p:regular r:id="rId74"/>
      <p:bold r:id="rId75"/>
      <p:italic r:id="rId76"/>
      <p:boldItalic r:id="rId77"/>
    </p:embeddedFont>
    <p:embeddedFont>
      <p:font typeface="Helvetica Neue"/>
      <p:regular r:id="rId78"/>
      <p:bold r:id="rId79"/>
      <p:italic r:id="rId80"/>
      <p:boldItalic r:id="rId81"/>
    </p:embeddedFont>
    <p:embeddedFont>
      <p:font typeface="Open Sans Medium"/>
      <p:regular r:id="rId82"/>
      <p:bold r:id="rId83"/>
      <p:italic r:id="rId84"/>
      <p:boldItalic r:id="rId85"/>
    </p:embeddedFont>
    <p:embeddedFont>
      <p:font typeface="Open Sans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43F982-C23B-4623-A3ED-F2DD243BD37F}">
  <a:tblStyle styleId="{8443F982-C23B-4623-A3ED-F2DD243BD3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OpenSansMedium-italic.fntdata"/><Relationship Id="rId83" Type="http://schemas.openxmlformats.org/officeDocument/2006/relationships/font" Target="fonts/OpenSansMedium-bold.fntdata"/><Relationship Id="rId42" Type="http://schemas.openxmlformats.org/officeDocument/2006/relationships/slide" Target="slides/slide36.xml"/><Relationship Id="rId86" Type="http://schemas.openxmlformats.org/officeDocument/2006/relationships/font" Target="fonts/OpenSans-regular.fntdata"/><Relationship Id="rId41" Type="http://schemas.openxmlformats.org/officeDocument/2006/relationships/slide" Target="slides/slide35.xml"/><Relationship Id="rId85" Type="http://schemas.openxmlformats.org/officeDocument/2006/relationships/font" Target="fonts/OpenSansMedium-boldItalic.fntdata"/><Relationship Id="rId44" Type="http://schemas.openxmlformats.org/officeDocument/2006/relationships/slide" Target="slides/slide38.xml"/><Relationship Id="rId88" Type="http://schemas.openxmlformats.org/officeDocument/2006/relationships/font" Target="fonts/OpenSans-italic.fntdata"/><Relationship Id="rId43" Type="http://schemas.openxmlformats.org/officeDocument/2006/relationships/slide" Target="slides/slide37.xml"/><Relationship Id="rId87" Type="http://schemas.openxmlformats.org/officeDocument/2006/relationships/font" Target="fonts/OpenSans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OpenSans-boldItalic.fntdata"/><Relationship Id="rId80" Type="http://schemas.openxmlformats.org/officeDocument/2006/relationships/font" Target="fonts/HelveticaNeue-italic.fntdata"/><Relationship Id="rId82" Type="http://schemas.openxmlformats.org/officeDocument/2006/relationships/font" Target="fonts/OpenSansMedium-regular.fntdata"/><Relationship Id="rId81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PTSansNarrow-bold.fntdata"/><Relationship Id="rId72" Type="http://schemas.openxmlformats.org/officeDocument/2006/relationships/font" Target="fonts/PTSansNarrow-regular.fntdata"/><Relationship Id="rId31" Type="http://schemas.openxmlformats.org/officeDocument/2006/relationships/slide" Target="slides/slide25.xml"/><Relationship Id="rId75" Type="http://schemas.openxmlformats.org/officeDocument/2006/relationships/font" Target="fonts/Poppins-bold.fntdata"/><Relationship Id="rId30" Type="http://schemas.openxmlformats.org/officeDocument/2006/relationships/slide" Target="slides/slide24.xml"/><Relationship Id="rId74" Type="http://schemas.openxmlformats.org/officeDocument/2006/relationships/font" Target="fonts/Poppins-regular.fntdata"/><Relationship Id="rId33" Type="http://schemas.openxmlformats.org/officeDocument/2006/relationships/slide" Target="slides/slide27.xml"/><Relationship Id="rId77" Type="http://schemas.openxmlformats.org/officeDocument/2006/relationships/font" Target="fonts/Poppins-boldItalic.fntdata"/><Relationship Id="rId32" Type="http://schemas.openxmlformats.org/officeDocument/2006/relationships/slide" Target="slides/slide26.xml"/><Relationship Id="rId76" Type="http://schemas.openxmlformats.org/officeDocument/2006/relationships/font" Target="fonts/Poppins-italic.fntdata"/><Relationship Id="rId35" Type="http://schemas.openxmlformats.org/officeDocument/2006/relationships/slide" Target="slides/slide29.xml"/><Relationship Id="rId79" Type="http://schemas.openxmlformats.org/officeDocument/2006/relationships/font" Target="fonts/HelveticaNeue-bold.fntdata"/><Relationship Id="rId34" Type="http://schemas.openxmlformats.org/officeDocument/2006/relationships/slide" Target="slides/slide28.xml"/><Relationship Id="rId78" Type="http://schemas.openxmlformats.org/officeDocument/2006/relationships/font" Target="fonts/HelveticaNeue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askcurlyhead@gmail.com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82486b5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82486b5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Userid -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askcurlyhead@gmail.com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Pass - CDP2022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82486b58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82486b58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82486b58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82486b58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82486b58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82486b58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82486b58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82486b58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4cc063d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74cc063d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82486b58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82486b58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82486b58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82486b58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82486b58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82486b58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82486b58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82486b58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6738c256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6738c256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82486b58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82486b58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82486b58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82486b58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82486b58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82486b58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82486b58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582486b58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82486b58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82486b58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82486b58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82486b58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82486b58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82486b58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582486b58c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582486b58c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82486b58c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582486b58c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82486b58c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82486b58c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6738c256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6738c256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82486b58c_3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582486b58c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582486b58c_3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582486b58c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82486b58c_3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582486b58c_3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82486b58c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82486b58c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82486b58c_3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582486b58c_3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82486b58c_3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82486b58c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82486b58c_3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582486b58c_3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82486b58c_3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582486b58c_3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82486b58c_3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582486b58c_3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82486b58c_3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582486b58c_3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6738c256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6738c256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582486b58c_3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582486b58c_3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582486b58c_3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582486b58c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82486b58c_3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582486b58c_3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582486b58c_3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582486b58c_3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582486b58c_3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582486b58c_3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82486b58c_3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82486b58c_3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582486b58c_3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582486b58c_3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582486b58c_3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582486b58c_3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582486b58c_3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582486b58c_3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582486b58c_3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582486b58c_3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6738c2567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6738c2567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582486b58c_3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582486b58c_3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582486b58c_3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582486b58c_3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582486b58c_3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582486b58c_3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582486b58c_3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582486b58c_3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582486b58c_3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582486b58c_3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582486b58c_3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582486b58c_3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582486b58c_3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582486b58c_3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582486b58c_3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582486b58c_3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582486b58c_3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582486b58c_3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582486b58c_3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582486b58c_3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6738c256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6738c256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582486b58c_3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582486b58c_3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582486b58c_3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582486b58c_3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582486b58c_3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582486b58c_3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582486b58c_3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582486b58c_3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582486b58c_3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582486b58c_3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582486b58c_3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582486b58c_3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6738c2567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6738c2567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6738c2567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6738c2567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6738c256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6738c256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www.menti.com/al2p1fx5eo8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menti.com/alxnyzc48x3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50" y="1523175"/>
            <a:ext cx="91440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Service Project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0" y="42892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MENTOR TRAINING - DAY 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650" y="2991971"/>
            <a:ext cx="705253" cy="53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505" y="2967440"/>
            <a:ext cx="899945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6172" y="2991971"/>
            <a:ext cx="1039064" cy="53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2747" y="2886275"/>
            <a:ext cx="705247" cy="6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3414" y="2904366"/>
            <a:ext cx="705247" cy="67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think are the qualities a student should pos</a:t>
            </a:r>
            <a:r>
              <a:rPr lang="en-GB"/>
              <a:t>sess</a:t>
            </a:r>
            <a:r>
              <a:rPr lang="en-GB"/>
              <a:t> to go through this project or will develop during the project?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700" y="3301687"/>
            <a:ext cx="1509050" cy="213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378275" y="2090375"/>
            <a:ext cx="69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https://www.menti.com/al2p1fx5eo8x</a:t>
            </a:r>
            <a:r>
              <a:rPr lang="en-GB" sz="1200">
                <a:highlight>
                  <a:srgbClr val="FFFFFF"/>
                </a:highlight>
              </a:rPr>
              <a:t>    | The voting code </a:t>
            </a:r>
            <a:r>
              <a:rPr lang="en-GB" sz="1200"/>
              <a:t>4980 3663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80525" y="2585750"/>
            <a:ext cx="76170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Click on the link and add the voting code - 4980 3663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Share in your responses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5 mins to respond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Time’s Up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78275" y="3878250"/>
            <a:ext cx="76170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Let’s look at your responses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Qualities a student should possess or will develop through the project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Agree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390100"/>
            <a:ext cx="8520600" cy="17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For the students to develop these qualities they have to be mentored by teachers who have some of these qualities right. Do you agree? 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Please give a thumbs up.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625" y="2914775"/>
            <a:ext cx="2065551" cy="206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879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</a:t>
            </a:r>
            <a:endParaRPr/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3879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Mentors</a:t>
            </a:r>
            <a:endParaRPr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387900" y="3865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Master Trainers</a:t>
            </a:r>
            <a:endParaRPr/>
          </a:p>
        </p:txBody>
      </p:sp>
      <p:cxnSp>
        <p:nvCxnSpPr>
          <p:cNvPr id="150" name="Google Shape;150;p24"/>
          <p:cNvCxnSpPr>
            <a:stCxn id="147" idx="2"/>
            <a:endCxn id="148" idx="0"/>
          </p:cNvCxnSpPr>
          <p:nvPr/>
        </p:nvCxnSpPr>
        <p:spPr>
          <a:xfrm>
            <a:off x="4648200" y="1152425"/>
            <a:ext cx="0" cy="10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4"/>
          <p:cNvCxnSpPr>
            <a:stCxn id="148" idx="2"/>
            <a:endCxn id="149" idx="0"/>
          </p:cNvCxnSpPr>
          <p:nvPr/>
        </p:nvCxnSpPr>
        <p:spPr>
          <a:xfrm>
            <a:off x="4648200" y="2925450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Mentors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390100"/>
            <a:ext cx="8520600" cy="17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What do you think are the qualities mentors should possess for a successful completion of this program?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2286975"/>
            <a:ext cx="76170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Share in your responses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5 mins to respond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Time’s Up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78275" y="3593475"/>
            <a:ext cx="76170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Let’s look at your responses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These are the qualities a mentors trainer should possess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13867" l="0" r="0" t="0"/>
          <a:stretch/>
        </p:blipFill>
        <p:spPr>
          <a:xfrm flipH="1">
            <a:off x="7079951" y="3327267"/>
            <a:ext cx="1848450" cy="15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879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Leader</a:t>
            </a:r>
            <a:endParaRPr/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3879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Mentor</a:t>
            </a:r>
            <a:endParaRPr/>
          </a:p>
        </p:txBody>
      </p:sp>
      <p:sp>
        <p:nvSpPr>
          <p:cNvPr id="167" name="Google Shape;167;p26"/>
          <p:cNvSpPr txBox="1"/>
          <p:nvPr>
            <p:ph type="title"/>
          </p:nvPr>
        </p:nvSpPr>
        <p:spPr>
          <a:xfrm>
            <a:off x="387900" y="4094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Inspirational</a:t>
            </a:r>
            <a:endParaRPr/>
          </a:p>
        </p:txBody>
      </p:sp>
      <p:cxnSp>
        <p:nvCxnSpPr>
          <p:cNvPr id="168" name="Google Shape;168;p26"/>
          <p:cNvCxnSpPr>
            <a:stCxn id="165" idx="2"/>
          </p:cNvCxnSpPr>
          <p:nvPr/>
        </p:nvCxnSpPr>
        <p:spPr>
          <a:xfrm>
            <a:off x="4648200" y="923825"/>
            <a:ext cx="2400" cy="9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6"/>
          <p:cNvCxnSpPr>
            <a:stCxn id="167" idx="0"/>
          </p:cNvCxnSpPr>
          <p:nvPr/>
        </p:nvCxnSpPr>
        <p:spPr>
          <a:xfrm rot="10800000">
            <a:off x="4648200" y="3154125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13867" l="0" r="0" t="0"/>
          <a:stretch/>
        </p:blipFill>
        <p:spPr>
          <a:xfrm flipH="1">
            <a:off x="4166400" y="1500709"/>
            <a:ext cx="963600" cy="829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>
            <p:ph type="title"/>
          </p:nvPr>
        </p:nvSpPr>
        <p:spPr>
          <a:xfrm>
            <a:off x="6687800" y="1102938"/>
            <a:ext cx="2182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Changemaker</a:t>
            </a:r>
            <a:endParaRPr/>
          </a:p>
        </p:txBody>
      </p:sp>
      <p:sp>
        <p:nvSpPr>
          <p:cNvPr id="172" name="Google Shape;172;p26"/>
          <p:cNvSpPr txBox="1"/>
          <p:nvPr>
            <p:ph type="title"/>
          </p:nvPr>
        </p:nvSpPr>
        <p:spPr>
          <a:xfrm>
            <a:off x="6100500" y="3154050"/>
            <a:ext cx="3137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Entrepreneurial</a:t>
            </a:r>
            <a:endParaRPr/>
          </a:p>
        </p:txBody>
      </p:sp>
      <p:cxnSp>
        <p:nvCxnSpPr>
          <p:cNvPr id="173" name="Google Shape;173;p26"/>
          <p:cNvCxnSpPr/>
          <p:nvPr/>
        </p:nvCxnSpPr>
        <p:spPr>
          <a:xfrm flipH="1">
            <a:off x="5605300" y="1448825"/>
            <a:ext cx="811200" cy="53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6"/>
          <p:cNvCxnSpPr/>
          <p:nvPr/>
        </p:nvCxnSpPr>
        <p:spPr>
          <a:xfrm rot="10800000">
            <a:off x="5338500" y="3108325"/>
            <a:ext cx="986100" cy="4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6"/>
          <p:cNvSpPr txBox="1"/>
          <p:nvPr>
            <p:ph type="title"/>
          </p:nvPr>
        </p:nvSpPr>
        <p:spPr>
          <a:xfrm>
            <a:off x="83100" y="2878200"/>
            <a:ext cx="3137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Facilitator</a:t>
            </a:r>
            <a:endParaRPr/>
          </a:p>
        </p:txBody>
      </p:sp>
      <p:sp>
        <p:nvSpPr>
          <p:cNvPr id="176" name="Google Shape;176;p26"/>
          <p:cNvSpPr txBox="1"/>
          <p:nvPr>
            <p:ph type="title"/>
          </p:nvPr>
        </p:nvSpPr>
        <p:spPr>
          <a:xfrm>
            <a:off x="560550" y="1282038"/>
            <a:ext cx="2182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Empower</a:t>
            </a:r>
            <a:endParaRPr/>
          </a:p>
        </p:txBody>
      </p:sp>
      <p:cxnSp>
        <p:nvCxnSpPr>
          <p:cNvPr id="177" name="Google Shape;177;p26"/>
          <p:cNvCxnSpPr>
            <a:stCxn id="176" idx="3"/>
          </p:cNvCxnSpPr>
          <p:nvPr/>
        </p:nvCxnSpPr>
        <p:spPr>
          <a:xfrm>
            <a:off x="2743350" y="1635738"/>
            <a:ext cx="918600" cy="34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6"/>
          <p:cNvCxnSpPr/>
          <p:nvPr/>
        </p:nvCxnSpPr>
        <p:spPr>
          <a:xfrm flipH="1" rot="10800000">
            <a:off x="2698375" y="3128725"/>
            <a:ext cx="963600" cy="10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Role of a mentor</a:t>
            </a:r>
            <a:endParaRPr sz="2000"/>
          </a:p>
        </p:txBody>
      </p:sp>
      <p:sp>
        <p:nvSpPr>
          <p:cNvPr id="184" name="Google Shape;184;p27"/>
          <p:cNvSpPr txBox="1"/>
          <p:nvPr/>
        </p:nvSpPr>
        <p:spPr>
          <a:xfrm>
            <a:off x="401650" y="1504075"/>
            <a:ext cx="75276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Assigned with 10 to 15 students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Faculty-mentor for the group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In-charge for the learning activities of the students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Comprehensive and continuous assessment of the students.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Meet the students before they begin their projects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Handover the student curriculum and the log book template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Be available on calls for the students to ask questions/doubts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Meet them mid project to see progress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Check on log completions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Approve project completion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Grade the project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B71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900" y="1304825"/>
            <a:ext cx="2324700" cy="257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Expectations from us?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11700" y="1390100"/>
            <a:ext cx="8520600" cy="17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Do you have any expectations from us?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- </a:t>
            </a:r>
            <a:r>
              <a:rPr lang="en-GB" sz="15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https://www.menti.com/alxnyzc48x3t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Code: 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8384 6571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11700" y="2162400"/>
            <a:ext cx="76170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Click on the link and code - 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8384 6571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Share in your responses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5 mins to respond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Time’s Up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378275" y="3593475"/>
            <a:ext cx="7617000" cy="11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Let’s look at your responses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Thank you for responding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We are all work in progress, will take back the expectations and see how we can work around it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387900" y="1003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</a:t>
            </a:r>
            <a:endParaRPr/>
          </a:p>
        </p:txBody>
      </p:sp>
      <p:sp>
        <p:nvSpPr>
          <p:cNvPr id="199" name="Google Shape;199;p29"/>
          <p:cNvSpPr txBox="1"/>
          <p:nvPr>
            <p:ph type="title"/>
          </p:nvPr>
        </p:nvSpPr>
        <p:spPr>
          <a:xfrm>
            <a:off x="387900" y="3255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 MINS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75" y="1823562"/>
            <a:ext cx="933250" cy="13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2</a:t>
            </a:r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91550" y="1266325"/>
            <a:ext cx="84408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Identifying Issues Around Us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Shortlisting problems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Mapping to SDGs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50" y="3271225"/>
            <a:ext cx="933250" cy="1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>
            <p:ph type="title"/>
          </p:nvPr>
        </p:nvSpPr>
        <p:spPr>
          <a:xfrm>
            <a:off x="1324800" y="3717338"/>
            <a:ext cx="12801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90 mins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should you do or know?</a:t>
            </a:r>
            <a:r>
              <a:rPr lang="en-GB"/>
              <a:t> </a:t>
            </a:r>
            <a:r>
              <a:rPr b="0" lang="en-GB" sz="2700">
                <a:solidFill>
                  <a:srgbClr val="1155CC"/>
                </a:solidFill>
              </a:rPr>
              <a:t>(Comment on chat…) </a:t>
            </a:r>
            <a:endParaRPr b="0" sz="27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11700" y="1266325"/>
            <a:ext cx="8520600" cy="14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If you as MENTORS have to support our students in the best possible way, what should  you do and know?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Type in the chat box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441675" y="2897900"/>
            <a:ext cx="8520600" cy="14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Know student curriculum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Project overview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Understand all aspects of the project execution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19078" l="16454" r="9124" t="13627"/>
          <a:stretch/>
        </p:blipFill>
        <p:spPr>
          <a:xfrm>
            <a:off x="6814875" y="3004700"/>
            <a:ext cx="2264425" cy="20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4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{8443F982-C23B-4623-A3ED-F2DD243BD37F}</a:tableStyleId>
              </a:tblPr>
              <a:tblGrid>
                <a:gridCol w="6291325"/>
                <a:gridCol w="861175"/>
                <a:gridCol w="776825"/>
                <a:gridCol w="838850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Welcome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10:00 - 11:30pm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Breaker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Introduction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Recap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Agenda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 are you here and expectations from the program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Break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11:30 11:45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Identifying issues around us and mapping them to SDGs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Identifying the problem and solution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11:45 - 1:pm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Lunch Break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1:00 pm - 2:00 pm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Warm Up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15 - 20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2:00 pm - 3:45 pm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Problem  tree analysis , Framing the problem statement and research question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60-70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Regrouping and sharing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15 - 20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Break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3:45 pm - 4:00 pm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 is a Mentor/Guide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4:00 pm - 4:30 pm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Actions for a Mentor/Guide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21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Recall + Homework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311700" y="1511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 Weeks of the Program</a:t>
            </a:r>
            <a:endParaRPr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311700" y="2333125"/>
            <a:ext cx="85206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Spend 5  mins to go through it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23" name="Google Shape;223;p32"/>
          <p:cNvGrpSpPr/>
          <p:nvPr/>
        </p:nvGrpSpPr>
        <p:grpSpPr>
          <a:xfrm>
            <a:off x="1585100" y="3251450"/>
            <a:ext cx="5844400" cy="916550"/>
            <a:chOff x="2178175" y="3306800"/>
            <a:chExt cx="5844400" cy="916550"/>
          </a:xfrm>
        </p:grpSpPr>
        <p:pic>
          <p:nvPicPr>
            <p:cNvPr id="224" name="Google Shape;224;p32"/>
            <p:cNvPicPr preferRelativeResize="0"/>
            <p:nvPr/>
          </p:nvPicPr>
          <p:blipFill rotWithShape="1">
            <a:blip r:embed="rId3">
              <a:alphaModFix/>
            </a:blip>
            <a:srcRect b="15817" l="15031" r="60538" t="0"/>
            <a:stretch/>
          </p:blipFill>
          <p:spPr>
            <a:xfrm rot="5400000">
              <a:off x="3906450" y="1578525"/>
              <a:ext cx="873425" cy="432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2"/>
            <p:cNvPicPr preferRelativeResize="0"/>
            <p:nvPr/>
          </p:nvPicPr>
          <p:blipFill rotWithShape="1">
            <a:blip r:embed="rId3">
              <a:alphaModFix/>
            </a:blip>
            <a:srcRect b="17224" l="16337" r="58629" t="39799"/>
            <a:stretch/>
          </p:blipFill>
          <p:spPr>
            <a:xfrm rot="-5400000">
              <a:off x="6469812" y="2670587"/>
              <a:ext cx="895000" cy="2210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53803" cy="4838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3"/>
          <p:cNvGrpSpPr/>
          <p:nvPr/>
        </p:nvGrpSpPr>
        <p:grpSpPr>
          <a:xfrm rot="5400000">
            <a:off x="6345989" y="2264792"/>
            <a:ext cx="3914579" cy="613905"/>
            <a:chOff x="2178175" y="3306800"/>
            <a:chExt cx="5844400" cy="916550"/>
          </a:xfrm>
        </p:grpSpPr>
        <p:pic>
          <p:nvPicPr>
            <p:cNvPr id="232" name="Google Shape;232;p33"/>
            <p:cNvPicPr preferRelativeResize="0"/>
            <p:nvPr/>
          </p:nvPicPr>
          <p:blipFill rotWithShape="1">
            <a:blip r:embed="rId4">
              <a:alphaModFix/>
            </a:blip>
            <a:srcRect b="15817" l="15031" r="60538" t="0"/>
            <a:stretch/>
          </p:blipFill>
          <p:spPr>
            <a:xfrm rot="5400000">
              <a:off x="3906450" y="1578525"/>
              <a:ext cx="873425" cy="432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3"/>
            <p:cNvPicPr preferRelativeResize="0"/>
            <p:nvPr/>
          </p:nvPicPr>
          <p:blipFill rotWithShape="1">
            <a:blip r:embed="rId4">
              <a:alphaModFix/>
            </a:blip>
            <a:srcRect b="17224" l="16337" r="58629" t="39799"/>
            <a:stretch/>
          </p:blipFill>
          <p:spPr>
            <a:xfrm rot="-5400000">
              <a:off x="6469812" y="2670587"/>
              <a:ext cx="895000" cy="2210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3879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Mentors</a:t>
            </a:r>
            <a:r>
              <a:rPr lang="en-GB"/>
              <a:t> Roles -</a:t>
            </a:r>
            <a:r>
              <a:rPr b="0" lang="en-GB">
                <a:solidFill>
                  <a:schemeClr val="accent5"/>
                </a:solidFill>
              </a:rPr>
              <a:t> </a:t>
            </a:r>
            <a:r>
              <a:rPr b="0" lang="en-GB" sz="2700">
                <a:solidFill>
                  <a:srgbClr val="1155CC"/>
                </a:solidFill>
              </a:rPr>
              <a:t>During training</a:t>
            </a:r>
            <a:endParaRPr b="0" sz="2700">
              <a:solidFill>
                <a:srgbClr val="1155CC"/>
              </a:solidFill>
            </a:endParaRPr>
          </a:p>
        </p:txBody>
      </p:sp>
      <p:cxnSp>
        <p:nvCxnSpPr>
          <p:cNvPr id="239" name="Google Shape;239;p34"/>
          <p:cNvCxnSpPr>
            <a:stCxn id="240" idx="2"/>
            <a:endCxn id="241" idx="0"/>
          </p:cNvCxnSpPr>
          <p:nvPr/>
        </p:nvCxnSpPr>
        <p:spPr>
          <a:xfrm flipH="1">
            <a:off x="1406100" y="1152500"/>
            <a:ext cx="3242100" cy="20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34"/>
          <p:cNvCxnSpPr>
            <a:endCxn id="243" idx="0"/>
          </p:cNvCxnSpPr>
          <p:nvPr/>
        </p:nvCxnSpPr>
        <p:spPr>
          <a:xfrm>
            <a:off x="4648275" y="1152500"/>
            <a:ext cx="3023700" cy="20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34"/>
          <p:cNvSpPr txBox="1"/>
          <p:nvPr>
            <p:ph type="title"/>
          </p:nvPr>
        </p:nvSpPr>
        <p:spPr>
          <a:xfrm>
            <a:off x="311700" y="3181400"/>
            <a:ext cx="2188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</a:t>
            </a:r>
            <a:endParaRPr/>
          </a:p>
        </p:txBody>
      </p:sp>
      <p:sp>
        <p:nvSpPr>
          <p:cNvPr id="243" name="Google Shape;243;p34"/>
          <p:cNvSpPr txBox="1"/>
          <p:nvPr>
            <p:ph type="title"/>
          </p:nvPr>
        </p:nvSpPr>
        <p:spPr>
          <a:xfrm>
            <a:off x="6577575" y="3181400"/>
            <a:ext cx="2188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Guide</a:t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 b="27239" l="0" r="0" t="22660"/>
          <a:stretch/>
        </p:blipFill>
        <p:spPr>
          <a:xfrm>
            <a:off x="577450" y="3952037"/>
            <a:ext cx="1657301" cy="8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113" y="3840325"/>
            <a:ext cx="1053725" cy="10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117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you Ready??</a:t>
            </a:r>
            <a:endParaRPr b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3879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Week 1 - Socio Economic Survey </a:t>
            </a:r>
            <a:r>
              <a:rPr b="0" lang="en-GB" sz="2000">
                <a:solidFill>
                  <a:srgbClr val="1155CC"/>
                </a:solidFill>
              </a:rPr>
              <a:t>(Village/Habituation)</a:t>
            </a:r>
            <a:endParaRPr b="0" sz="2000">
              <a:solidFill>
                <a:srgbClr val="1155CC"/>
              </a:solidFill>
            </a:endParaRPr>
          </a:p>
        </p:txBody>
      </p:sp>
      <p:sp>
        <p:nvSpPr>
          <p:cNvPr id="256" name="Google Shape;256;p36"/>
          <p:cNvSpPr txBox="1"/>
          <p:nvPr>
            <p:ph type="title"/>
          </p:nvPr>
        </p:nvSpPr>
        <p:spPr>
          <a:xfrm>
            <a:off x="3879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What a problem is and how to identify a problem </a:t>
            </a:r>
            <a:r>
              <a:rPr lang="en-GB" sz="2500"/>
              <a:t> </a:t>
            </a:r>
            <a:r>
              <a:rPr b="0" lang="en-GB" sz="2000">
                <a:solidFill>
                  <a:srgbClr val="1155CC"/>
                </a:solidFill>
              </a:rPr>
              <a:t>(last session)</a:t>
            </a:r>
            <a:endParaRPr b="0"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257" name="Google Shape;257;p36"/>
          <p:cNvSpPr txBox="1"/>
          <p:nvPr>
            <p:ph type="title"/>
          </p:nvPr>
        </p:nvSpPr>
        <p:spPr>
          <a:xfrm>
            <a:off x="387900" y="3865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Identify Problem Through Observations and Experiences </a:t>
            </a:r>
            <a:r>
              <a:rPr lang="en-GB" sz="2500"/>
              <a:t> </a:t>
            </a:r>
            <a:r>
              <a:rPr b="0" lang="en-GB" sz="2000">
                <a:solidFill>
                  <a:srgbClr val="1155CC"/>
                </a:solidFill>
              </a:rPr>
              <a:t>(Next Step)</a:t>
            </a:r>
            <a:endParaRPr b="0"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cxnSp>
        <p:nvCxnSpPr>
          <p:cNvPr id="258" name="Google Shape;258;p36"/>
          <p:cNvCxnSpPr>
            <a:stCxn id="255" idx="2"/>
            <a:endCxn id="256" idx="0"/>
          </p:cNvCxnSpPr>
          <p:nvPr/>
        </p:nvCxnSpPr>
        <p:spPr>
          <a:xfrm>
            <a:off x="4648200" y="1152425"/>
            <a:ext cx="0" cy="10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6"/>
          <p:cNvCxnSpPr>
            <a:stCxn id="256" idx="2"/>
            <a:endCxn id="257" idx="0"/>
          </p:cNvCxnSpPr>
          <p:nvPr/>
        </p:nvCxnSpPr>
        <p:spPr>
          <a:xfrm>
            <a:off x="4648200" y="2925450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311700" y="147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Around You</a:t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37600"/>
            <a:ext cx="8839201" cy="162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type="title"/>
          </p:nvPr>
        </p:nvSpPr>
        <p:spPr>
          <a:xfrm>
            <a:off x="311700" y="918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Visualise </a:t>
            </a:r>
            <a:endParaRPr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52250"/>
            <a:ext cx="2657850" cy="2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3750" y="1841325"/>
            <a:ext cx="2657850" cy="2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3076" y="1799850"/>
            <a:ext cx="2657850" cy="2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>
            <p:ph type="title"/>
          </p:nvPr>
        </p:nvSpPr>
        <p:spPr>
          <a:xfrm>
            <a:off x="386925" y="4009525"/>
            <a:ext cx="2188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1155C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Community</a:t>
            </a:r>
            <a:endParaRPr b="0" sz="2500">
              <a:solidFill>
                <a:srgbClr val="1155CC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75" name="Google Shape;275;p38"/>
          <p:cNvSpPr txBox="1"/>
          <p:nvPr>
            <p:ph type="title"/>
          </p:nvPr>
        </p:nvSpPr>
        <p:spPr>
          <a:xfrm>
            <a:off x="3477601" y="4009525"/>
            <a:ext cx="2188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1155C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College</a:t>
            </a:r>
            <a:endParaRPr b="0" sz="2500">
              <a:solidFill>
                <a:srgbClr val="1155CC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76" name="Google Shape;276;p38"/>
          <p:cNvSpPr txBox="1"/>
          <p:nvPr>
            <p:ph type="title"/>
          </p:nvPr>
        </p:nvSpPr>
        <p:spPr>
          <a:xfrm>
            <a:off x="6568275" y="4009525"/>
            <a:ext cx="21888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500">
                <a:solidFill>
                  <a:srgbClr val="1155CC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Home</a:t>
            </a:r>
            <a:endParaRPr b="0" sz="2500">
              <a:solidFill>
                <a:srgbClr val="1155CC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down your observations</a:t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311700" y="1390100"/>
            <a:ext cx="8520600" cy="19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Note down your observations on your book - 10 mins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Thumbs up once done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Thank you for being a part of this visualisation activity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You have now identified problems through your observations and experiences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1155CC"/>
                </a:solidFill>
              </a:rPr>
              <a:t>Note: Students will also do a similar exercise to identify issues </a:t>
            </a:r>
            <a:r>
              <a:rPr lang="en-GB" sz="1500">
                <a:solidFill>
                  <a:srgbClr val="1155CC"/>
                </a:solidFill>
              </a:rPr>
              <a:t>around</a:t>
            </a:r>
            <a:r>
              <a:rPr lang="en-GB" sz="1500">
                <a:solidFill>
                  <a:srgbClr val="1155CC"/>
                </a:solidFill>
              </a:rPr>
              <a:t> them</a:t>
            </a:r>
            <a:endParaRPr sz="15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Score problems identified  - </a:t>
            </a:r>
            <a:r>
              <a:rPr b="0" lang="en-GB" sz="2700">
                <a:solidFill>
                  <a:srgbClr val="1155CC"/>
                </a:solidFill>
              </a:rPr>
              <a:t>10 mins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288" name="Google Shape;2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650" y="1261700"/>
            <a:ext cx="8172100" cy="34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112" y="706647"/>
            <a:ext cx="6803775" cy="37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1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91550" y="1266325"/>
            <a:ext cx="84408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Welcome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Introduction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Agenda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Why are they here and the expectations from the program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50" y="3271225"/>
            <a:ext cx="933250" cy="1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1324800" y="3717338"/>
            <a:ext cx="12801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90 mins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list top 5 - </a:t>
            </a:r>
            <a:r>
              <a:rPr b="0" lang="en-GB" sz="2700">
                <a:solidFill>
                  <a:srgbClr val="1155CC"/>
                </a:solidFill>
              </a:rPr>
              <a:t>5 mins</a:t>
            </a:r>
            <a:endParaRPr b="0" sz="27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99" name="Google Shape;299;p42"/>
          <p:cNvSpPr txBox="1"/>
          <p:nvPr/>
        </p:nvSpPr>
        <p:spPr>
          <a:xfrm>
            <a:off x="398975" y="1152425"/>
            <a:ext cx="8227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-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Once you are done, shortlist top 5 problems on the basis of your scoring.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-"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Share your top 5 in the chat box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025" y="3062375"/>
            <a:ext cx="1810099" cy="18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>
            <p:ph type="title"/>
          </p:nvPr>
        </p:nvSpPr>
        <p:spPr>
          <a:xfrm>
            <a:off x="3879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Week 1 - Socio Economic Survey </a:t>
            </a:r>
            <a:r>
              <a:rPr b="0" lang="en-GB" sz="2000">
                <a:solidFill>
                  <a:srgbClr val="1155CC"/>
                </a:solidFill>
              </a:rPr>
              <a:t>(Village/Habituation)</a:t>
            </a:r>
            <a:endParaRPr b="0" sz="2000">
              <a:solidFill>
                <a:srgbClr val="1155CC"/>
              </a:solidFill>
            </a:endParaRPr>
          </a:p>
        </p:txBody>
      </p:sp>
      <p:sp>
        <p:nvSpPr>
          <p:cNvPr id="306" name="Google Shape;306;p43"/>
          <p:cNvSpPr txBox="1"/>
          <p:nvPr>
            <p:ph type="title"/>
          </p:nvPr>
        </p:nvSpPr>
        <p:spPr>
          <a:xfrm>
            <a:off x="387900" y="22257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Identify Problem Through Observations and Experiences  </a:t>
            </a:r>
            <a:r>
              <a:rPr b="0" lang="en-GB" sz="2000">
                <a:solidFill>
                  <a:srgbClr val="1155CC"/>
                </a:solidFill>
              </a:rPr>
              <a:t>(Done)</a:t>
            </a:r>
            <a:endParaRPr b="0"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cxnSp>
        <p:nvCxnSpPr>
          <p:cNvPr id="307" name="Google Shape;307;p43"/>
          <p:cNvCxnSpPr>
            <a:stCxn id="305" idx="2"/>
            <a:endCxn id="308" idx="0"/>
          </p:cNvCxnSpPr>
          <p:nvPr/>
        </p:nvCxnSpPr>
        <p:spPr>
          <a:xfrm>
            <a:off x="4648200" y="1152425"/>
            <a:ext cx="0" cy="10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43"/>
          <p:cNvCxnSpPr>
            <a:stCxn id="308" idx="2"/>
            <a:endCxn id="306" idx="0"/>
          </p:cNvCxnSpPr>
          <p:nvPr/>
        </p:nvCxnSpPr>
        <p:spPr>
          <a:xfrm>
            <a:off x="4648200" y="1285800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43"/>
          <p:cNvSpPr txBox="1"/>
          <p:nvPr>
            <p:ph type="title"/>
          </p:nvPr>
        </p:nvSpPr>
        <p:spPr>
          <a:xfrm>
            <a:off x="387900" y="3736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Map shortlisted problems to SDGs</a:t>
            </a:r>
            <a:r>
              <a:rPr lang="en-GB" sz="2500"/>
              <a:t>  </a:t>
            </a:r>
            <a:r>
              <a:rPr b="0" lang="en-GB" sz="2000">
                <a:solidFill>
                  <a:srgbClr val="1155CC"/>
                </a:solidFill>
              </a:rPr>
              <a:t>(Next)</a:t>
            </a:r>
            <a:endParaRPr b="0"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cxnSp>
        <p:nvCxnSpPr>
          <p:cNvPr id="311" name="Google Shape;311;p43"/>
          <p:cNvCxnSpPr/>
          <p:nvPr/>
        </p:nvCxnSpPr>
        <p:spPr>
          <a:xfrm>
            <a:off x="4648200" y="2796875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Map top 5 to SDGs</a:t>
            </a:r>
            <a:r>
              <a:rPr lang="en-GB"/>
              <a:t>  - </a:t>
            </a:r>
            <a:r>
              <a:rPr b="0" lang="en-GB" sz="2700">
                <a:solidFill>
                  <a:srgbClr val="1155CC"/>
                </a:solidFill>
              </a:rPr>
              <a:t>10</a:t>
            </a:r>
            <a:r>
              <a:rPr b="0" lang="en-GB" sz="2700">
                <a:solidFill>
                  <a:srgbClr val="1155CC"/>
                </a:solidFill>
              </a:rPr>
              <a:t> mins</a:t>
            </a:r>
            <a:endParaRPr b="0" sz="2700">
              <a:solidFill>
                <a:srgbClr val="1155CC"/>
              </a:solidFill>
            </a:endParaRPr>
          </a:p>
        </p:txBody>
      </p:sp>
      <p:sp>
        <p:nvSpPr>
          <p:cNvPr id="317" name="Google Shape;317;p44"/>
          <p:cNvSpPr txBox="1"/>
          <p:nvPr>
            <p:ph idx="1" type="body"/>
          </p:nvPr>
        </p:nvSpPr>
        <p:spPr>
          <a:xfrm>
            <a:off x="549925" y="1390100"/>
            <a:ext cx="8282400" cy="32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Look at your top 5 problems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Map them to the goal it falls under (SDGs) - 10 mins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Eg: </a:t>
            </a:r>
            <a:r>
              <a:rPr lang="en-GB" sz="1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Which goal do you think these will fall under?</a:t>
            </a:r>
            <a:endParaRPr sz="13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Medium"/>
              <a:buChar char="●"/>
            </a:pPr>
            <a:r>
              <a:rPr lang="en-GB" sz="13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Garbage is not being collected from house and there is pile of Garbage in the junction</a:t>
            </a:r>
            <a:endParaRPr sz="13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 Medium"/>
              <a:buChar char="●"/>
            </a:pPr>
            <a:r>
              <a:rPr lang="en-GB" sz="13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No clean drinking water in the staffroom</a:t>
            </a:r>
            <a:endParaRPr sz="13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Give us a thumbs up once done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Share your top 2 problems with SDGs on the chat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0" y="485225"/>
            <a:ext cx="8322159" cy="43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6"/>
          <p:cNvPicPr preferRelativeResize="0"/>
          <p:nvPr/>
        </p:nvPicPr>
        <p:blipFill rotWithShape="1">
          <a:blip r:embed="rId3">
            <a:alphaModFix/>
          </a:blip>
          <a:srcRect b="38887" l="0" r="0" t="38681"/>
          <a:stretch/>
        </p:blipFill>
        <p:spPr>
          <a:xfrm>
            <a:off x="2076450" y="3148775"/>
            <a:ext cx="5143500" cy="11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/>
          <p:nvPr>
            <p:ph type="title"/>
          </p:nvPr>
        </p:nvSpPr>
        <p:spPr>
          <a:xfrm>
            <a:off x="387900" y="16161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Identify Problem Through Observations and Experiences  </a:t>
            </a:r>
            <a:r>
              <a:rPr b="0" lang="en-GB" sz="2000">
                <a:solidFill>
                  <a:srgbClr val="1155CC"/>
                </a:solidFill>
              </a:rPr>
              <a:t>(Done)</a:t>
            </a:r>
            <a:endParaRPr b="0"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87900" y="2593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Shortlisted top 5 and </a:t>
            </a:r>
            <a:r>
              <a:rPr lang="en-GB" sz="2500"/>
              <a:t>Mapped shortlisted problems to SDGs  </a:t>
            </a:r>
            <a:r>
              <a:rPr b="0" lang="en-GB" sz="2000">
                <a:solidFill>
                  <a:srgbClr val="1155CC"/>
                </a:solidFill>
              </a:rPr>
              <a:t>(done)</a:t>
            </a:r>
            <a:endParaRPr b="0" sz="20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cxnSp>
        <p:nvCxnSpPr>
          <p:cNvPr id="330" name="Google Shape;330;p46"/>
          <p:cNvCxnSpPr/>
          <p:nvPr/>
        </p:nvCxnSpPr>
        <p:spPr>
          <a:xfrm>
            <a:off x="4648200" y="2111075"/>
            <a:ext cx="0" cy="4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46"/>
          <p:cNvSpPr txBox="1"/>
          <p:nvPr>
            <p:ph type="title"/>
          </p:nvPr>
        </p:nvSpPr>
        <p:spPr>
          <a:xfrm>
            <a:off x="387900" y="521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Week 1 - Socio Economic Survey </a:t>
            </a:r>
            <a:r>
              <a:rPr b="0" lang="en-GB" sz="2000">
                <a:solidFill>
                  <a:srgbClr val="1155CC"/>
                </a:solidFill>
              </a:rPr>
              <a:t>(Village/Habituation)</a:t>
            </a:r>
            <a:endParaRPr b="0" sz="2000">
              <a:solidFill>
                <a:srgbClr val="1155CC"/>
              </a:solidFill>
            </a:endParaRPr>
          </a:p>
        </p:txBody>
      </p:sp>
      <p:cxnSp>
        <p:nvCxnSpPr>
          <p:cNvPr id="332" name="Google Shape;332;p46"/>
          <p:cNvCxnSpPr>
            <a:endCxn id="328" idx="0"/>
          </p:cNvCxnSpPr>
          <p:nvPr/>
        </p:nvCxnSpPr>
        <p:spPr>
          <a:xfrm>
            <a:off x="4648200" y="1133400"/>
            <a:ext cx="0" cy="48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46"/>
          <p:cNvSpPr txBox="1"/>
          <p:nvPr/>
        </p:nvSpPr>
        <p:spPr>
          <a:xfrm>
            <a:off x="172525" y="4395550"/>
            <a:ext cx="919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Note: Students will also do a similar exercise to  shortlist top 5 problems</a:t>
            </a:r>
            <a:endParaRPr sz="1500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>
            <p:ph type="title"/>
          </p:nvPr>
        </p:nvSpPr>
        <p:spPr>
          <a:xfrm>
            <a:off x="387900" y="1003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</a:t>
            </a:r>
            <a:endParaRPr/>
          </a:p>
        </p:txBody>
      </p:sp>
      <p:sp>
        <p:nvSpPr>
          <p:cNvPr id="339" name="Google Shape;339;p47"/>
          <p:cNvSpPr txBox="1"/>
          <p:nvPr>
            <p:ph type="title"/>
          </p:nvPr>
        </p:nvSpPr>
        <p:spPr>
          <a:xfrm>
            <a:off x="387900" y="3255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60</a:t>
            </a:r>
            <a:r>
              <a:rPr lang="en-GB"/>
              <a:t> MINS</a:t>
            </a:r>
            <a:endParaRPr/>
          </a:p>
        </p:txBody>
      </p:sp>
      <p:pic>
        <p:nvPicPr>
          <p:cNvPr id="340" name="Google Shape;34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75" y="1823562"/>
            <a:ext cx="933250" cy="13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3</a:t>
            </a:r>
            <a:endParaRPr/>
          </a:p>
        </p:txBody>
      </p:sp>
      <p:sp>
        <p:nvSpPr>
          <p:cNvPr id="346" name="Google Shape;346;p48"/>
          <p:cNvSpPr txBox="1"/>
          <p:nvPr>
            <p:ph idx="1" type="body"/>
          </p:nvPr>
        </p:nvSpPr>
        <p:spPr>
          <a:xfrm>
            <a:off x="391550" y="1266325"/>
            <a:ext cx="84408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Problem Tree Analysis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Problem Statement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Research Question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7" name="Google Shape;34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50" y="3271225"/>
            <a:ext cx="933250" cy="1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8"/>
          <p:cNvSpPr txBox="1"/>
          <p:nvPr>
            <p:ph type="title"/>
          </p:nvPr>
        </p:nvSpPr>
        <p:spPr>
          <a:xfrm>
            <a:off x="1324800" y="3717338"/>
            <a:ext cx="12801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90 mins</a:t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 Activity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354" name="Google Shape;3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374" y="183400"/>
            <a:ext cx="3368150" cy="4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9"/>
          <p:cNvSpPr txBox="1"/>
          <p:nvPr>
            <p:ph idx="1" type="body"/>
          </p:nvPr>
        </p:nvSpPr>
        <p:spPr>
          <a:xfrm>
            <a:off x="391550" y="1266325"/>
            <a:ext cx="84408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Draw 30 circles like this in your books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Give a Thumbs up once done or put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in chat box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30 circle challenge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361" name="Google Shape;3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374" y="183400"/>
            <a:ext cx="3368150" cy="4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0"/>
          <p:cNvSpPr txBox="1"/>
          <p:nvPr>
            <p:ph idx="1" type="body"/>
          </p:nvPr>
        </p:nvSpPr>
        <p:spPr>
          <a:xfrm>
            <a:off x="391550" y="1266325"/>
            <a:ext cx="84408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3 mins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Draw as many circular things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using the blank circles.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draw inside the circles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 make the circle into something else.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Anything is allowed as long as they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the circles in their drawings.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●"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Try and keep your video on if possible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363" name="Google Shape;363;p50"/>
          <p:cNvCxnSpPr/>
          <p:nvPr/>
        </p:nvCxnSpPr>
        <p:spPr>
          <a:xfrm rot="10800000">
            <a:off x="5921200" y="1057975"/>
            <a:ext cx="17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50"/>
          <p:cNvCxnSpPr/>
          <p:nvPr/>
        </p:nvCxnSpPr>
        <p:spPr>
          <a:xfrm>
            <a:off x="6092500" y="865100"/>
            <a:ext cx="0" cy="19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Time’s Up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370" name="Google Shape;3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374" y="183400"/>
            <a:ext cx="3368150" cy="4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1"/>
          <p:cNvSpPr txBox="1"/>
          <p:nvPr>
            <p:ph idx="1" type="body"/>
          </p:nvPr>
        </p:nvSpPr>
        <p:spPr>
          <a:xfrm>
            <a:off x="391550" y="1266325"/>
            <a:ext cx="5107800" cy="29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-"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Show what </a:t>
            </a: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have made keeping camera on if </a:t>
            </a: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possible</a:t>
            </a: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-"/>
            </a:pP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Answer the below two questions in the </a:t>
            </a:r>
            <a:r>
              <a:rPr lang="en-GB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chat box.</a:t>
            </a:r>
            <a:r>
              <a:rPr lang="en-GB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How many circular objects were you able to come up with?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What is the most surprising or unique object you could think of?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Thank you :)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Welcome to Day 3 of the Mentors Training Session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Introduce Team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Things to Remember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A book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Let us all be on the same page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775" y="435150"/>
            <a:ext cx="1965524" cy="196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6975" y="3004025"/>
            <a:ext cx="1704325" cy="17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 Tree Analysis</a:t>
            </a:r>
            <a:endParaRPr b="0" sz="2700">
              <a:solidFill>
                <a:srgbClr val="1155CC"/>
              </a:solidFill>
            </a:endParaRPr>
          </a:p>
        </p:txBody>
      </p:sp>
      <p:sp>
        <p:nvSpPr>
          <p:cNvPr id="377" name="Google Shape;377;p52"/>
          <p:cNvSpPr txBox="1"/>
          <p:nvPr>
            <p:ph idx="1" type="body"/>
          </p:nvPr>
        </p:nvSpPr>
        <p:spPr>
          <a:xfrm>
            <a:off x="549925" y="1390100"/>
            <a:ext cx="82824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Take a minute to f</a:t>
            </a:r>
            <a:r>
              <a:rPr lang="en-GB" sz="1500">
                <a:solidFill>
                  <a:srgbClr val="000000"/>
                </a:solidFill>
              </a:rPr>
              <a:t>inalise 1 problem among the top 5 to work with.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With the 1 identified problem we will be doing a problem </a:t>
            </a:r>
            <a:r>
              <a:rPr lang="en-GB" sz="1500">
                <a:solidFill>
                  <a:srgbClr val="000000"/>
                </a:solidFill>
              </a:rPr>
              <a:t>tree</a:t>
            </a:r>
            <a:r>
              <a:rPr lang="en-GB" sz="1500">
                <a:solidFill>
                  <a:srgbClr val="000000"/>
                </a:solidFill>
              </a:rPr>
              <a:t> analysis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What is problem t</a:t>
            </a:r>
            <a:r>
              <a:rPr lang="en-GB" sz="1500">
                <a:solidFill>
                  <a:srgbClr val="000000"/>
                </a:solidFill>
              </a:rPr>
              <a:t>r</a:t>
            </a:r>
            <a:r>
              <a:rPr lang="en-GB" sz="1500">
                <a:solidFill>
                  <a:srgbClr val="000000"/>
                </a:solidFill>
              </a:rPr>
              <a:t>ee analysis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Before beginning a project it’s important to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78" name="Google Shape;378;p52"/>
          <p:cNvSpPr txBox="1"/>
          <p:nvPr>
            <p:ph idx="1" type="body"/>
          </p:nvPr>
        </p:nvSpPr>
        <p:spPr>
          <a:xfrm>
            <a:off x="669975" y="2642375"/>
            <a:ext cx="82824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highlight>
                  <a:srgbClr val="FFFFFF"/>
                </a:highlight>
              </a:rPr>
              <a:t>Problem Tree Analysis is central to many forms of project planning. </a:t>
            </a:r>
            <a:endParaRPr b="1"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highlight>
                  <a:srgbClr val="FFFFFF"/>
                </a:highlight>
              </a:rPr>
              <a:t>Problem tree analysis (also called Situational analysis or just Problem analysis) helps to find solutions by mapping out the anatomy of cause and effect around an issue in a similar way to a Mind map, but with more structure.  </a:t>
            </a:r>
            <a:endParaRPr b="1"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/>
          <p:nvPr>
            <p:ph type="title"/>
          </p:nvPr>
        </p:nvSpPr>
        <p:spPr>
          <a:xfrm>
            <a:off x="387900" y="749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</a:t>
            </a:r>
            <a:r>
              <a:rPr lang="en-GB"/>
              <a:t> what is the problem</a:t>
            </a:r>
            <a:endParaRPr/>
          </a:p>
        </p:txBody>
      </p:sp>
      <p:sp>
        <p:nvSpPr>
          <p:cNvPr id="384" name="Google Shape;384;p53"/>
          <p:cNvSpPr txBox="1"/>
          <p:nvPr>
            <p:ph type="title"/>
          </p:nvPr>
        </p:nvSpPr>
        <p:spPr>
          <a:xfrm>
            <a:off x="387900" y="2522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causing it</a:t>
            </a:r>
            <a:endParaRPr/>
          </a:p>
        </p:txBody>
      </p:sp>
      <p:sp>
        <p:nvSpPr>
          <p:cNvPr id="385" name="Google Shape;385;p53"/>
          <p:cNvSpPr txBox="1"/>
          <p:nvPr>
            <p:ph type="title"/>
          </p:nvPr>
        </p:nvSpPr>
        <p:spPr>
          <a:xfrm>
            <a:off x="387900" y="417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effects of the problem</a:t>
            </a:r>
            <a:endParaRPr/>
          </a:p>
        </p:txBody>
      </p:sp>
      <p:cxnSp>
        <p:nvCxnSpPr>
          <p:cNvPr id="386" name="Google Shape;386;p53"/>
          <p:cNvCxnSpPr>
            <a:stCxn id="383" idx="2"/>
            <a:endCxn id="384" idx="0"/>
          </p:cNvCxnSpPr>
          <p:nvPr/>
        </p:nvCxnSpPr>
        <p:spPr>
          <a:xfrm>
            <a:off x="4648200" y="1457225"/>
            <a:ext cx="0" cy="106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7" name="Google Shape;387;p53"/>
          <p:cNvCxnSpPr>
            <a:stCxn id="384" idx="2"/>
            <a:endCxn id="385" idx="0"/>
          </p:cNvCxnSpPr>
          <p:nvPr/>
        </p:nvCxnSpPr>
        <p:spPr>
          <a:xfrm>
            <a:off x="4648200" y="3230250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8" name="Google Shape;388;p53"/>
          <p:cNvSpPr txBox="1"/>
          <p:nvPr>
            <p:ph idx="1" type="body"/>
          </p:nvPr>
        </p:nvSpPr>
        <p:spPr>
          <a:xfrm>
            <a:off x="323500" y="336375"/>
            <a:ext cx="82824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Before begin</a:t>
            </a:r>
            <a:r>
              <a:rPr lang="en-GB" sz="1500">
                <a:solidFill>
                  <a:srgbClr val="000000"/>
                </a:solidFill>
              </a:rPr>
              <a:t>n</a:t>
            </a:r>
            <a:r>
              <a:rPr lang="en-GB" sz="1500">
                <a:solidFill>
                  <a:srgbClr val="000000"/>
                </a:solidFill>
              </a:rPr>
              <a:t>ing a project it’s important to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3375" y="43150"/>
            <a:ext cx="4689149" cy="46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4"/>
          <p:cNvSpPr txBox="1"/>
          <p:nvPr>
            <p:ph type="title"/>
          </p:nvPr>
        </p:nvSpPr>
        <p:spPr>
          <a:xfrm>
            <a:off x="3230113" y="278415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/>
              <a:t>Identified Problem</a:t>
            </a:r>
            <a:endParaRPr sz="2240"/>
          </a:p>
        </p:txBody>
      </p:sp>
      <p:sp>
        <p:nvSpPr>
          <p:cNvPr id="395" name="Google Shape;395;p54"/>
          <p:cNvSpPr txBox="1"/>
          <p:nvPr>
            <p:ph type="title"/>
          </p:nvPr>
        </p:nvSpPr>
        <p:spPr>
          <a:xfrm>
            <a:off x="3230113" y="95170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/>
              <a:t>Effects</a:t>
            </a:r>
            <a:endParaRPr sz="2240"/>
          </a:p>
        </p:txBody>
      </p:sp>
      <p:sp>
        <p:nvSpPr>
          <p:cNvPr id="396" name="Google Shape;396;p54"/>
          <p:cNvSpPr txBox="1"/>
          <p:nvPr>
            <p:ph type="title"/>
          </p:nvPr>
        </p:nvSpPr>
        <p:spPr>
          <a:xfrm>
            <a:off x="3230113" y="3690625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/>
              <a:t>Causes</a:t>
            </a:r>
            <a:endParaRPr sz="2240"/>
          </a:p>
        </p:txBody>
      </p:sp>
      <p:cxnSp>
        <p:nvCxnSpPr>
          <p:cNvPr id="397" name="Google Shape;397;p54"/>
          <p:cNvCxnSpPr/>
          <p:nvPr/>
        </p:nvCxnSpPr>
        <p:spPr>
          <a:xfrm>
            <a:off x="3544725" y="1434150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Google Shape;398;p54"/>
          <p:cNvCxnSpPr/>
          <p:nvPr/>
        </p:nvCxnSpPr>
        <p:spPr>
          <a:xfrm>
            <a:off x="3544725" y="3322600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9" name="Google Shape;399;p54"/>
          <p:cNvCxnSpPr/>
          <p:nvPr/>
        </p:nvCxnSpPr>
        <p:spPr>
          <a:xfrm>
            <a:off x="3544725" y="4186675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0" name="Google Shape;400;p54"/>
          <p:cNvSpPr txBox="1"/>
          <p:nvPr>
            <p:ph type="title"/>
          </p:nvPr>
        </p:nvSpPr>
        <p:spPr>
          <a:xfrm>
            <a:off x="6392600" y="4550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40"/>
              <a:t>Problem Tree Analysis</a:t>
            </a:r>
            <a:endParaRPr b="0" sz="153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 txBox="1"/>
          <p:nvPr>
            <p:ph type="title"/>
          </p:nvPr>
        </p:nvSpPr>
        <p:spPr>
          <a:xfrm>
            <a:off x="6392600" y="4550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40"/>
              <a:t>Problem Tree Analysis</a:t>
            </a:r>
            <a:endParaRPr b="0" sz="1530">
              <a:solidFill>
                <a:srgbClr val="1155CC"/>
              </a:solidFill>
            </a:endParaRPr>
          </a:p>
        </p:txBody>
      </p:sp>
      <p:pic>
        <p:nvPicPr>
          <p:cNvPr id="406" name="Google Shape;40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425" y="549875"/>
            <a:ext cx="6479150" cy="3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/>
          <p:nvPr>
            <p:ph type="title"/>
          </p:nvPr>
        </p:nvSpPr>
        <p:spPr>
          <a:xfrm>
            <a:off x="6392600" y="4550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40"/>
              <a:t>Problem Tree Analysis</a:t>
            </a:r>
            <a:endParaRPr b="0" sz="1530">
              <a:solidFill>
                <a:srgbClr val="1155CC"/>
              </a:solidFill>
            </a:endParaRPr>
          </a:p>
        </p:txBody>
      </p:sp>
      <p:pic>
        <p:nvPicPr>
          <p:cNvPr id="412" name="Google Shape;41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50" y="281800"/>
            <a:ext cx="5795847" cy="43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3375" y="43150"/>
            <a:ext cx="4689149" cy="46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7"/>
          <p:cNvSpPr txBox="1"/>
          <p:nvPr>
            <p:ph type="title"/>
          </p:nvPr>
        </p:nvSpPr>
        <p:spPr>
          <a:xfrm>
            <a:off x="3230113" y="278415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0840" lvl="0" marL="457200" rtl="0" algn="ctr">
              <a:spcBef>
                <a:spcPts val="0"/>
              </a:spcBef>
              <a:spcAft>
                <a:spcPts val="0"/>
              </a:spcAft>
              <a:buSzPts val="2240"/>
              <a:buAutoNum type="arabicPeriod"/>
            </a:pPr>
            <a:r>
              <a:rPr lang="en-GB" sz="2240"/>
              <a:t>Identified Problem</a:t>
            </a:r>
            <a:endParaRPr sz="2240"/>
          </a:p>
        </p:txBody>
      </p:sp>
      <p:sp>
        <p:nvSpPr>
          <p:cNvPr id="419" name="Google Shape;419;p57"/>
          <p:cNvSpPr txBox="1"/>
          <p:nvPr>
            <p:ph type="title"/>
          </p:nvPr>
        </p:nvSpPr>
        <p:spPr>
          <a:xfrm>
            <a:off x="3230113" y="95170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/>
              <a:t>3. </a:t>
            </a:r>
            <a:r>
              <a:rPr lang="en-GB" sz="2240"/>
              <a:t>Effects </a:t>
            </a:r>
            <a:r>
              <a:rPr lang="en-GB" sz="1500">
                <a:solidFill>
                  <a:srgbClr val="1155CC"/>
                </a:solidFill>
              </a:rPr>
              <a:t>(10 mins)</a:t>
            </a:r>
            <a:endParaRPr sz="2240"/>
          </a:p>
        </p:txBody>
      </p:sp>
      <p:sp>
        <p:nvSpPr>
          <p:cNvPr id="420" name="Google Shape;420;p57"/>
          <p:cNvSpPr txBox="1"/>
          <p:nvPr>
            <p:ph type="title"/>
          </p:nvPr>
        </p:nvSpPr>
        <p:spPr>
          <a:xfrm>
            <a:off x="3230113" y="3690625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/>
              <a:t>2. </a:t>
            </a:r>
            <a:r>
              <a:rPr lang="en-GB" sz="2240"/>
              <a:t>Causes </a:t>
            </a:r>
            <a:r>
              <a:rPr lang="en-GB" sz="1500">
                <a:solidFill>
                  <a:srgbClr val="1155CC"/>
                </a:solidFill>
              </a:rPr>
              <a:t>(10 mins)</a:t>
            </a:r>
            <a:endParaRPr sz="1500">
              <a:solidFill>
                <a:srgbClr val="1155CC"/>
              </a:solidFill>
            </a:endParaRPr>
          </a:p>
        </p:txBody>
      </p:sp>
      <p:cxnSp>
        <p:nvCxnSpPr>
          <p:cNvPr id="421" name="Google Shape;421;p57"/>
          <p:cNvCxnSpPr/>
          <p:nvPr/>
        </p:nvCxnSpPr>
        <p:spPr>
          <a:xfrm>
            <a:off x="3544725" y="1434150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57"/>
          <p:cNvCxnSpPr/>
          <p:nvPr/>
        </p:nvCxnSpPr>
        <p:spPr>
          <a:xfrm>
            <a:off x="3544725" y="3322600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57"/>
          <p:cNvCxnSpPr/>
          <p:nvPr/>
        </p:nvCxnSpPr>
        <p:spPr>
          <a:xfrm>
            <a:off x="3544725" y="4186675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4" name="Google Shape;424;p57"/>
          <p:cNvSpPr txBox="1"/>
          <p:nvPr>
            <p:ph type="title"/>
          </p:nvPr>
        </p:nvSpPr>
        <p:spPr>
          <a:xfrm>
            <a:off x="6392600" y="4550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40"/>
              <a:t>Problem Tree Analysis</a:t>
            </a:r>
            <a:endParaRPr b="0" sz="1530">
              <a:solidFill>
                <a:srgbClr val="1155CC"/>
              </a:solidFill>
            </a:endParaRPr>
          </a:p>
        </p:txBody>
      </p:sp>
      <p:sp>
        <p:nvSpPr>
          <p:cNvPr id="425" name="Google Shape;425;p57"/>
          <p:cNvSpPr txBox="1"/>
          <p:nvPr>
            <p:ph type="title"/>
          </p:nvPr>
        </p:nvSpPr>
        <p:spPr>
          <a:xfrm>
            <a:off x="5734413" y="108045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-GB" sz="2240">
                <a:solidFill>
                  <a:schemeClr val="accent5"/>
                </a:solidFill>
              </a:rPr>
              <a:t>Branches</a:t>
            </a:r>
            <a:endParaRPr b="0" sz="2240">
              <a:solidFill>
                <a:schemeClr val="accent5"/>
              </a:solidFill>
            </a:endParaRPr>
          </a:p>
        </p:txBody>
      </p:sp>
      <p:sp>
        <p:nvSpPr>
          <p:cNvPr id="426" name="Google Shape;426;p57"/>
          <p:cNvSpPr txBox="1"/>
          <p:nvPr>
            <p:ph type="title"/>
          </p:nvPr>
        </p:nvSpPr>
        <p:spPr>
          <a:xfrm>
            <a:off x="5734413" y="296890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-GB" sz="2240">
                <a:solidFill>
                  <a:schemeClr val="accent5"/>
                </a:solidFill>
              </a:rPr>
              <a:t>Main Trunk</a:t>
            </a:r>
            <a:endParaRPr b="0" sz="2240">
              <a:solidFill>
                <a:schemeClr val="accent5"/>
              </a:solidFill>
            </a:endParaRPr>
          </a:p>
        </p:txBody>
      </p:sp>
      <p:sp>
        <p:nvSpPr>
          <p:cNvPr id="427" name="Google Shape;427;p57"/>
          <p:cNvSpPr txBox="1"/>
          <p:nvPr>
            <p:ph type="title"/>
          </p:nvPr>
        </p:nvSpPr>
        <p:spPr>
          <a:xfrm>
            <a:off x="5734413" y="3832975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-GB" sz="2240">
                <a:solidFill>
                  <a:schemeClr val="accent5"/>
                </a:solidFill>
              </a:rPr>
              <a:t>Roots</a:t>
            </a:r>
            <a:endParaRPr b="0" sz="2240">
              <a:solidFill>
                <a:schemeClr val="accent5"/>
              </a:solidFill>
            </a:endParaRPr>
          </a:p>
        </p:txBody>
      </p:sp>
      <p:sp>
        <p:nvSpPr>
          <p:cNvPr id="428" name="Google Shape;428;p57"/>
          <p:cNvSpPr txBox="1"/>
          <p:nvPr>
            <p:ph type="title"/>
          </p:nvPr>
        </p:nvSpPr>
        <p:spPr>
          <a:xfrm>
            <a:off x="3230113" y="0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/>
              <a:t>4</a:t>
            </a:r>
            <a:r>
              <a:rPr lang="en-GB" sz="2240"/>
              <a:t>. Solutions </a:t>
            </a:r>
            <a:r>
              <a:rPr lang="en-GB" sz="1500">
                <a:solidFill>
                  <a:srgbClr val="1155CC"/>
                </a:solidFill>
              </a:rPr>
              <a:t>(5 mins)</a:t>
            </a:r>
            <a:endParaRPr sz="2240"/>
          </a:p>
        </p:txBody>
      </p:sp>
      <p:cxnSp>
        <p:nvCxnSpPr>
          <p:cNvPr id="429" name="Google Shape;429;p57"/>
          <p:cNvCxnSpPr/>
          <p:nvPr/>
        </p:nvCxnSpPr>
        <p:spPr>
          <a:xfrm>
            <a:off x="2167375" y="550650"/>
            <a:ext cx="34908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57"/>
          <p:cNvSpPr txBox="1"/>
          <p:nvPr>
            <p:ph type="title"/>
          </p:nvPr>
        </p:nvSpPr>
        <p:spPr>
          <a:xfrm>
            <a:off x="5734427" y="128750"/>
            <a:ext cx="2924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4196"/>
              <a:buNone/>
            </a:pPr>
            <a:r>
              <a:rPr b="0" lang="en-GB" sz="2240">
                <a:solidFill>
                  <a:schemeClr val="accent5"/>
                </a:solidFill>
              </a:rPr>
              <a:t>New leaf/ Additional </a:t>
            </a:r>
            <a:r>
              <a:rPr b="0" lang="en-GB" sz="2240">
                <a:solidFill>
                  <a:schemeClr val="accent5"/>
                </a:solidFill>
              </a:rPr>
              <a:t>branches</a:t>
            </a:r>
            <a:endParaRPr b="0" sz="224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Share Your Problem Tree Analysis</a:t>
            </a:r>
            <a:endParaRPr b="0" sz="2700">
              <a:solidFill>
                <a:srgbClr val="1155CC"/>
              </a:solidFill>
            </a:endParaRPr>
          </a:p>
        </p:txBody>
      </p:sp>
      <p:sp>
        <p:nvSpPr>
          <p:cNvPr id="436" name="Google Shape;436;p58"/>
          <p:cNvSpPr txBox="1"/>
          <p:nvPr>
            <p:ph idx="1" type="body"/>
          </p:nvPr>
        </p:nvSpPr>
        <p:spPr>
          <a:xfrm>
            <a:off x="688950" y="1995800"/>
            <a:ext cx="82824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Take 5 mins to go through your Problem Tree and add in if any points are missed out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Give us a done or thumbs up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Let’s share our Problem Tree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Let’s take 10 mins to go </a:t>
            </a:r>
            <a:r>
              <a:rPr lang="en-GB" sz="1500">
                <a:solidFill>
                  <a:srgbClr val="000000"/>
                </a:solidFill>
              </a:rPr>
              <a:t>through</a:t>
            </a:r>
            <a:r>
              <a:rPr lang="en-GB" sz="1500">
                <a:solidFill>
                  <a:srgbClr val="000000"/>
                </a:solidFill>
              </a:rPr>
              <a:t> the</a:t>
            </a:r>
            <a:r>
              <a:rPr lang="en-GB" sz="1500">
                <a:solidFill>
                  <a:srgbClr val="000000"/>
                </a:solidFill>
              </a:rPr>
              <a:t> problem trees</a:t>
            </a:r>
            <a:r>
              <a:rPr lang="en-GB" sz="1500">
                <a:solidFill>
                  <a:srgbClr val="000000"/>
                </a:solidFill>
              </a:rPr>
              <a:t> shared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"/>
          <p:cNvSpPr txBox="1"/>
          <p:nvPr>
            <p:ph idx="1" type="body"/>
          </p:nvPr>
        </p:nvSpPr>
        <p:spPr>
          <a:xfrm>
            <a:off x="549925" y="94700"/>
            <a:ext cx="8282400" cy="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Now that we have identified the problem, it's causes and effects.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What will the next step be, before we begin research on it?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Please share your responses on the chat box 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442" name="Google Shape;442;p59"/>
          <p:cNvSpPr txBox="1"/>
          <p:nvPr/>
        </p:nvSpPr>
        <p:spPr>
          <a:xfrm>
            <a:off x="549925" y="1325375"/>
            <a:ext cx="81303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It’s important to have</a:t>
            </a:r>
            <a:r>
              <a:rPr b="1"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problem statement</a:t>
            </a:r>
            <a:endParaRPr b="1"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did look at what a problem statement is in the previous session.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Can one of you recall what a problem statement is 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l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Causes</a:t>
            </a: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Effects</a:t>
            </a: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b="1" lang="en-GB" sz="150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Users Affected</a:t>
            </a: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= Problem Statement</a:t>
            </a:r>
            <a:endParaRPr b="1"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Eg: In the last 5 years 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enrolment rate in </a:t>
            </a:r>
            <a:r>
              <a:rPr b="1" lang="en-GB" sz="150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 school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has dropped</a:t>
            </a: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by 30% in town x </a:t>
            </a:r>
            <a:r>
              <a:rPr b="1" lang="en-GB" sz="1500">
                <a:solidFill>
                  <a:schemeClr val="l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due to lack of higher education options in the surrounding </a:t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Eg: 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There is high drug use amidst the </a:t>
            </a:r>
            <a:r>
              <a:rPr b="1" lang="en-GB" sz="150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Teenagers and they don't finish school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500">
                <a:solidFill>
                  <a:schemeClr val="l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due to lack of family income. </a:t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Framing your problem statement</a:t>
            </a:r>
            <a:endParaRPr b="0" sz="2700">
              <a:solidFill>
                <a:srgbClr val="1155CC"/>
              </a:solidFill>
            </a:endParaRPr>
          </a:p>
        </p:txBody>
      </p:sp>
      <p:sp>
        <p:nvSpPr>
          <p:cNvPr id="448" name="Google Shape;448;p60"/>
          <p:cNvSpPr txBox="1"/>
          <p:nvPr>
            <p:ph idx="1" type="body"/>
          </p:nvPr>
        </p:nvSpPr>
        <p:spPr>
          <a:xfrm>
            <a:off x="549925" y="1390100"/>
            <a:ext cx="8282400" cy="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2"/>
                </a:solidFill>
                <a:highlight>
                  <a:srgbClr val="FFFFFF"/>
                </a:highlight>
              </a:rPr>
              <a:t>Causes</a:t>
            </a:r>
            <a:r>
              <a:rPr b="1" lang="en-GB" sz="2000">
                <a:solidFill>
                  <a:schemeClr val="accent1"/>
                </a:solidFill>
                <a:highlight>
                  <a:srgbClr val="FFFFFF"/>
                </a:highlight>
              </a:rPr>
              <a:t>+</a:t>
            </a:r>
            <a:r>
              <a:rPr b="1" lang="en-GB" sz="2000">
                <a:solidFill>
                  <a:schemeClr val="accent5"/>
                </a:solidFill>
                <a:highlight>
                  <a:srgbClr val="FFFFFF"/>
                </a:highlight>
              </a:rPr>
              <a:t>Effects</a:t>
            </a:r>
            <a:r>
              <a:rPr b="1" lang="en-GB" sz="2000">
                <a:solidFill>
                  <a:schemeClr val="accent1"/>
                </a:solidFill>
                <a:highlight>
                  <a:srgbClr val="FFFFFF"/>
                </a:highlight>
              </a:rPr>
              <a:t>+</a:t>
            </a:r>
            <a:r>
              <a:rPr b="1" lang="en-GB" sz="2000">
                <a:solidFill>
                  <a:srgbClr val="1155CC"/>
                </a:solidFill>
                <a:highlight>
                  <a:srgbClr val="FFFFFF"/>
                </a:highlight>
              </a:rPr>
              <a:t>Users Affected</a:t>
            </a:r>
            <a:r>
              <a:rPr b="1" lang="en-GB" sz="2000">
                <a:solidFill>
                  <a:schemeClr val="accent1"/>
                </a:solidFill>
                <a:highlight>
                  <a:srgbClr val="FFFFFF"/>
                </a:highlight>
              </a:rPr>
              <a:t>= Problem Statement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449" name="Google Shape;449;p60"/>
          <p:cNvSpPr txBox="1"/>
          <p:nvPr/>
        </p:nvSpPr>
        <p:spPr>
          <a:xfrm>
            <a:off x="544500" y="2054175"/>
            <a:ext cx="8055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Let’s look at our problem tree and choose 1 top cause/ personal cause and effect that we think we want to address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Take </a:t>
            </a:r>
            <a:r>
              <a:rPr b="1" lang="en-GB" sz="150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10 mins</a:t>
            </a: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to work on the Problem statement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Give a done or thumbs up once done 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Share Problem statement on the chat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Framing your research question</a:t>
            </a:r>
            <a:endParaRPr b="0" sz="2700">
              <a:solidFill>
                <a:srgbClr val="1155CC"/>
              </a:solidFill>
            </a:endParaRPr>
          </a:p>
        </p:txBody>
      </p:sp>
      <p:sp>
        <p:nvSpPr>
          <p:cNvPr id="455" name="Google Shape;455;p61"/>
          <p:cNvSpPr txBox="1"/>
          <p:nvPr/>
        </p:nvSpPr>
        <p:spPr>
          <a:xfrm>
            <a:off x="544500" y="1444575"/>
            <a:ext cx="805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What is research question?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61"/>
          <p:cNvSpPr txBox="1"/>
          <p:nvPr/>
        </p:nvSpPr>
        <p:spPr>
          <a:xfrm>
            <a:off x="544500" y="1860075"/>
            <a:ext cx="7375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Answer: A question that addresses an issue or a problem which through analysis and interpretation of data, is answered in the study's conclusion. It is an important question as it sets foundation for research</a:t>
            </a:r>
            <a:endParaRPr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61"/>
          <p:cNvSpPr txBox="1"/>
          <p:nvPr/>
        </p:nvSpPr>
        <p:spPr>
          <a:xfrm>
            <a:off x="624700" y="2992650"/>
            <a:ext cx="805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-GB" sz="15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What is the difference between research question and problem statement?</a:t>
            </a:r>
            <a:endParaRPr sz="15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61"/>
          <p:cNvSpPr txBox="1"/>
          <p:nvPr/>
        </p:nvSpPr>
        <p:spPr>
          <a:xfrm>
            <a:off x="624700" y="3594225"/>
            <a:ext cx="7375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Answer: </a:t>
            </a:r>
            <a:r>
              <a:rPr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Merely explains the context of the problem with its causes and effects.  However, Research question will help you research the problem and come to a conclusion. It is the basis for setting hypotheses and by the end of the research you either prove or disprove the hypothesis.</a:t>
            </a:r>
            <a:endParaRPr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Ice Breaker </a:t>
            </a:r>
            <a:r>
              <a:rPr b="0" lang="en-GB" sz="2700">
                <a:solidFill>
                  <a:srgbClr val="1155CC"/>
                </a:solidFill>
              </a:rPr>
              <a:t>(SWITCH ON AND OFF)</a:t>
            </a:r>
            <a:endParaRPr b="0" sz="2700">
              <a:solidFill>
                <a:srgbClr val="1155CC"/>
              </a:solidFill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186600" y="1742700"/>
            <a:ext cx="7755300" cy="3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It’s activity time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Let’s break some ice :)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Switch on and off your cameras if……..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250" y="2920750"/>
            <a:ext cx="2071451" cy="20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 txBox="1"/>
          <p:nvPr/>
        </p:nvSpPr>
        <p:spPr>
          <a:xfrm>
            <a:off x="560725" y="408825"/>
            <a:ext cx="8130300" cy="4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Eg: In the last 5 years 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enrolment rate in </a:t>
            </a:r>
            <a:r>
              <a:rPr b="1" lang="en-GB" sz="150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 school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has dropped</a:t>
            </a: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 town x </a:t>
            </a:r>
            <a:r>
              <a:rPr b="1" lang="en-GB" sz="1500">
                <a:solidFill>
                  <a:schemeClr val="l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due to lack of higher education options in the surrounding </a:t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Research question: Is the lack of higher education options in the surrounding affecting enrolment rate?</a:t>
            </a:r>
            <a:endParaRPr b="1"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Eg: 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There is high drug use amidst the </a:t>
            </a:r>
            <a:r>
              <a:rPr b="1" lang="en-GB" sz="1500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Teenagers and they don't finish school</a:t>
            </a:r>
            <a:r>
              <a:rPr b="1" lang="en-GB" sz="1500">
                <a:solidFill>
                  <a:schemeClr val="accent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500">
                <a:solidFill>
                  <a:schemeClr val="l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due to lack of family income. </a:t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Research question: Is lack of family income in village x  leading to teenagers dropping out of school? </a:t>
            </a:r>
            <a:endParaRPr b="1"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</a:t>
            </a:r>
            <a:endParaRPr b="1" sz="1500">
              <a:solidFill>
                <a:schemeClr val="accent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There is increase in drug use among teenagers because they have dropped out school?</a:t>
            </a:r>
            <a:endParaRPr b="1" sz="1500">
              <a:solidFill>
                <a:schemeClr val="lt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3"/>
          <p:cNvSpPr txBox="1"/>
          <p:nvPr>
            <p:ph idx="1" type="body"/>
          </p:nvPr>
        </p:nvSpPr>
        <p:spPr>
          <a:xfrm>
            <a:off x="549925" y="94700"/>
            <a:ext cx="8282400" cy="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You </a:t>
            </a: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have</a:t>
            </a: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 10 mins to work on your research question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Give a thumbs up once done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Thank </a:t>
            </a: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you</a:t>
            </a: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teachers for being a part of this activity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</a:rPr>
              <a:t>Take 5 mins to go through all the steps you have taken so far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69" name="Google Shape;469;p63"/>
          <p:cNvSpPr txBox="1"/>
          <p:nvPr>
            <p:ph type="title"/>
          </p:nvPr>
        </p:nvSpPr>
        <p:spPr>
          <a:xfrm>
            <a:off x="387900" y="1207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Identify what is the problem</a:t>
            </a:r>
            <a:endParaRPr sz="2000"/>
          </a:p>
        </p:txBody>
      </p:sp>
      <p:sp>
        <p:nvSpPr>
          <p:cNvPr id="470" name="Google Shape;470;p63"/>
          <p:cNvSpPr txBox="1"/>
          <p:nvPr>
            <p:ph type="title"/>
          </p:nvPr>
        </p:nvSpPr>
        <p:spPr>
          <a:xfrm>
            <a:off x="387900" y="2522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Problem tree </a:t>
            </a:r>
            <a:r>
              <a:rPr lang="en-GB" sz="2000"/>
              <a:t>analysis</a:t>
            </a:r>
            <a:r>
              <a:rPr lang="en-GB" sz="2000"/>
              <a:t> - </a:t>
            </a:r>
            <a:r>
              <a:rPr lang="en-GB" sz="2000"/>
              <a:t>What is causing it, </a:t>
            </a:r>
            <a:r>
              <a:rPr lang="en-GB" sz="2000"/>
              <a:t>What are the effects of the problem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71" name="Google Shape;471;p63"/>
          <p:cNvSpPr txBox="1"/>
          <p:nvPr>
            <p:ph type="title"/>
          </p:nvPr>
        </p:nvSpPr>
        <p:spPr>
          <a:xfrm>
            <a:off x="387900" y="4017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Framing a problem statement and research question</a:t>
            </a:r>
            <a:endParaRPr sz="2000"/>
          </a:p>
        </p:txBody>
      </p:sp>
      <p:cxnSp>
        <p:nvCxnSpPr>
          <p:cNvPr id="472" name="Google Shape;472;p63"/>
          <p:cNvCxnSpPr/>
          <p:nvPr/>
        </p:nvCxnSpPr>
        <p:spPr>
          <a:xfrm>
            <a:off x="4648200" y="1685825"/>
            <a:ext cx="0" cy="8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Google Shape;473;p63"/>
          <p:cNvCxnSpPr/>
          <p:nvPr/>
        </p:nvCxnSpPr>
        <p:spPr>
          <a:xfrm>
            <a:off x="4648200" y="3077850"/>
            <a:ext cx="0" cy="93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74" name="Google Shape;474;p63"/>
          <p:cNvPicPr preferRelativeResize="0"/>
          <p:nvPr/>
        </p:nvPicPr>
        <p:blipFill rotWithShape="1">
          <a:blip r:embed="rId3">
            <a:alphaModFix/>
          </a:blip>
          <a:srcRect b="38887" l="0" r="0" t="38681"/>
          <a:stretch/>
        </p:blipFill>
        <p:spPr>
          <a:xfrm>
            <a:off x="3222500" y="4417725"/>
            <a:ext cx="2851400" cy="6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/>
          <p:nvPr>
            <p:ph type="title"/>
          </p:nvPr>
        </p:nvSpPr>
        <p:spPr>
          <a:xfrm>
            <a:off x="398700" y="1760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next?</a:t>
            </a:r>
            <a:endParaRPr/>
          </a:p>
        </p:txBody>
      </p:sp>
      <p:sp>
        <p:nvSpPr>
          <p:cNvPr id="480" name="Google Shape;480;p64"/>
          <p:cNvSpPr txBox="1"/>
          <p:nvPr>
            <p:ph idx="1" type="body"/>
          </p:nvPr>
        </p:nvSpPr>
        <p:spPr>
          <a:xfrm>
            <a:off x="474450" y="3066500"/>
            <a:ext cx="8282400" cy="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What do you think is the next step in this project?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Share on chat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</a:rPr>
              <a:t>We will be working on the next steps in the next session which is Day 4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5"/>
          <p:cNvSpPr txBox="1"/>
          <p:nvPr>
            <p:ph type="title"/>
          </p:nvPr>
        </p:nvSpPr>
        <p:spPr>
          <a:xfrm>
            <a:off x="387900" y="1003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</a:t>
            </a:r>
            <a:endParaRPr/>
          </a:p>
        </p:txBody>
      </p:sp>
      <p:sp>
        <p:nvSpPr>
          <p:cNvPr id="486" name="Google Shape;486;p65"/>
          <p:cNvSpPr txBox="1"/>
          <p:nvPr>
            <p:ph type="title"/>
          </p:nvPr>
        </p:nvSpPr>
        <p:spPr>
          <a:xfrm>
            <a:off x="387900" y="3255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</a:t>
            </a:r>
            <a:r>
              <a:rPr lang="en-GB"/>
              <a:t> MINS</a:t>
            </a:r>
            <a:endParaRPr/>
          </a:p>
        </p:txBody>
      </p:sp>
      <p:pic>
        <p:nvPicPr>
          <p:cNvPr id="487" name="Google Shape;48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75" y="1823562"/>
            <a:ext cx="933250" cy="13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4</a:t>
            </a:r>
            <a:endParaRPr/>
          </a:p>
        </p:txBody>
      </p:sp>
      <p:sp>
        <p:nvSpPr>
          <p:cNvPr id="493" name="Google Shape;493;p66"/>
          <p:cNvSpPr txBox="1"/>
          <p:nvPr>
            <p:ph idx="1" type="body"/>
          </p:nvPr>
        </p:nvSpPr>
        <p:spPr>
          <a:xfrm>
            <a:off x="391550" y="1266325"/>
            <a:ext cx="84408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Who is a Guide/Mentor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Guide</a:t>
            </a:r>
            <a:r>
              <a:rPr lang="en-GB">
                <a:solidFill>
                  <a:srgbClr val="000000"/>
                </a:solidFill>
              </a:rPr>
              <a:t> Actions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Recall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Closing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94" name="Google Shape;49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50" y="3271225"/>
            <a:ext cx="933250" cy="1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6"/>
          <p:cNvSpPr txBox="1"/>
          <p:nvPr>
            <p:ph type="title"/>
          </p:nvPr>
        </p:nvSpPr>
        <p:spPr>
          <a:xfrm>
            <a:off x="1324800" y="3717338"/>
            <a:ext cx="12801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90 mins</a:t>
            </a:r>
            <a:endParaRPr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a Guide/mentor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501" name="Google Shape;50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700" y="1272475"/>
            <a:ext cx="3416775" cy="34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7"/>
          <p:cNvSpPr txBox="1"/>
          <p:nvPr/>
        </p:nvSpPr>
        <p:spPr>
          <a:xfrm>
            <a:off x="5930650" y="4076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Name of the Mentor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8"/>
          <p:cNvSpPr txBox="1"/>
          <p:nvPr>
            <p:ph type="title"/>
          </p:nvPr>
        </p:nvSpPr>
        <p:spPr>
          <a:xfrm>
            <a:off x="31170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Visualise</a:t>
            </a:r>
            <a:endParaRPr b="0" sz="27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a Guide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513" name="Google Shape;51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875" y="160375"/>
            <a:ext cx="4733750" cy="47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9"/>
          <p:cNvSpPr txBox="1"/>
          <p:nvPr/>
        </p:nvSpPr>
        <p:spPr>
          <a:xfrm>
            <a:off x="5930650" y="4076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Name of the Guide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69"/>
          <p:cNvSpPr txBox="1"/>
          <p:nvPr>
            <p:ph type="title"/>
          </p:nvPr>
        </p:nvSpPr>
        <p:spPr>
          <a:xfrm>
            <a:off x="5823788" y="1463325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>
                <a:solidFill>
                  <a:schemeClr val="accent5"/>
                </a:solidFill>
              </a:rPr>
              <a:t>Dos, inside the Guide</a:t>
            </a:r>
            <a:endParaRPr sz="2240">
              <a:solidFill>
                <a:schemeClr val="accent5"/>
              </a:solidFill>
            </a:endParaRPr>
          </a:p>
        </p:txBody>
      </p:sp>
      <p:cxnSp>
        <p:nvCxnSpPr>
          <p:cNvPr id="516" name="Google Shape;516;p69"/>
          <p:cNvCxnSpPr/>
          <p:nvPr/>
        </p:nvCxnSpPr>
        <p:spPr>
          <a:xfrm>
            <a:off x="5162175" y="1908600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7" name="Google Shape;517;p69"/>
          <p:cNvSpPr txBox="1"/>
          <p:nvPr>
            <p:ph type="title"/>
          </p:nvPr>
        </p:nvSpPr>
        <p:spPr>
          <a:xfrm>
            <a:off x="4591842" y="1387113"/>
            <a:ext cx="10278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4196"/>
              <a:buNone/>
            </a:pPr>
            <a:r>
              <a:rPr lang="en-GB" sz="2240">
                <a:solidFill>
                  <a:schemeClr val="accent5"/>
                </a:solidFill>
              </a:rPr>
              <a:t>Dos</a:t>
            </a:r>
            <a:endParaRPr sz="2240">
              <a:solidFill>
                <a:schemeClr val="accent5"/>
              </a:solidFill>
            </a:endParaRPr>
          </a:p>
        </p:txBody>
      </p:sp>
      <p:grpSp>
        <p:nvGrpSpPr>
          <p:cNvPr id="518" name="Google Shape;518;p69"/>
          <p:cNvGrpSpPr/>
          <p:nvPr/>
        </p:nvGrpSpPr>
        <p:grpSpPr>
          <a:xfrm>
            <a:off x="5987055" y="1098167"/>
            <a:ext cx="590724" cy="461690"/>
            <a:chOff x="1759987" y="778022"/>
            <a:chExt cx="1109341" cy="792600"/>
          </a:xfrm>
        </p:grpSpPr>
        <p:sp>
          <p:nvSpPr>
            <p:cNvPr id="519" name="Google Shape;519;p69"/>
            <p:cNvSpPr/>
            <p:nvPr/>
          </p:nvSpPr>
          <p:spPr>
            <a:xfrm rot="2421122">
              <a:off x="1746839" y="1369345"/>
              <a:ext cx="366497" cy="93844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9"/>
            <p:cNvSpPr/>
            <p:nvPr/>
          </p:nvSpPr>
          <p:spPr>
            <a:xfrm rot="-2459161">
              <a:off x="1873349" y="1127318"/>
              <a:ext cx="1100057" cy="94008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a Guide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526" name="Google Shape;52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875" y="160375"/>
            <a:ext cx="4733750" cy="47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0"/>
          <p:cNvSpPr txBox="1"/>
          <p:nvPr/>
        </p:nvSpPr>
        <p:spPr>
          <a:xfrm>
            <a:off x="5930650" y="4076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latin typeface="Open Sans"/>
                <a:ea typeface="Open Sans"/>
                <a:cs typeface="Open Sans"/>
                <a:sym typeface="Open Sans"/>
              </a:rPr>
              <a:t>Name of the Guide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70"/>
          <p:cNvSpPr txBox="1"/>
          <p:nvPr>
            <p:ph type="title"/>
          </p:nvPr>
        </p:nvSpPr>
        <p:spPr>
          <a:xfrm>
            <a:off x="5823788" y="1463325"/>
            <a:ext cx="2598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40">
                <a:solidFill>
                  <a:schemeClr val="accent5"/>
                </a:solidFill>
              </a:rPr>
              <a:t>Dos, inside the Guide</a:t>
            </a:r>
            <a:endParaRPr sz="2240">
              <a:solidFill>
                <a:schemeClr val="accent5"/>
              </a:solidFill>
            </a:endParaRPr>
          </a:p>
        </p:txBody>
      </p:sp>
      <p:cxnSp>
        <p:nvCxnSpPr>
          <p:cNvPr id="529" name="Google Shape;529;p70"/>
          <p:cNvCxnSpPr/>
          <p:nvPr/>
        </p:nvCxnSpPr>
        <p:spPr>
          <a:xfrm>
            <a:off x="5162175" y="1908600"/>
            <a:ext cx="2113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0" name="Google Shape;530;p70"/>
          <p:cNvSpPr txBox="1"/>
          <p:nvPr>
            <p:ph type="title"/>
          </p:nvPr>
        </p:nvSpPr>
        <p:spPr>
          <a:xfrm>
            <a:off x="4591842" y="1387113"/>
            <a:ext cx="10278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4196"/>
              <a:buNone/>
            </a:pPr>
            <a:r>
              <a:rPr lang="en-GB" sz="2240">
                <a:solidFill>
                  <a:schemeClr val="accent5"/>
                </a:solidFill>
              </a:rPr>
              <a:t>Dos</a:t>
            </a:r>
            <a:endParaRPr sz="2240">
              <a:solidFill>
                <a:schemeClr val="accent5"/>
              </a:solidFill>
            </a:endParaRPr>
          </a:p>
        </p:txBody>
      </p:sp>
      <p:grpSp>
        <p:nvGrpSpPr>
          <p:cNvPr id="531" name="Google Shape;531;p70"/>
          <p:cNvGrpSpPr/>
          <p:nvPr/>
        </p:nvGrpSpPr>
        <p:grpSpPr>
          <a:xfrm>
            <a:off x="5987055" y="1098167"/>
            <a:ext cx="590724" cy="461690"/>
            <a:chOff x="1759987" y="778022"/>
            <a:chExt cx="1109341" cy="792600"/>
          </a:xfrm>
        </p:grpSpPr>
        <p:sp>
          <p:nvSpPr>
            <p:cNvPr id="532" name="Google Shape;532;p70"/>
            <p:cNvSpPr/>
            <p:nvPr/>
          </p:nvSpPr>
          <p:spPr>
            <a:xfrm rot="2421122">
              <a:off x="1746839" y="1369345"/>
              <a:ext cx="366497" cy="93844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0"/>
            <p:cNvSpPr/>
            <p:nvPr/>
          </p:nvSpPr>
          <p:spPr>
            <a:xfrm rot="-2459161">
              <a:off x="1873349" y="1127318"/>
              <a:ext cx="1100057" cy="94008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34" name="Google Shape;534;p70"/>
          <p:cNvCxnSpPr/>
          <p:nvPr/>
        </p:nvCxnSpPr>
        <p:spPr>
          <a:xfrm rot="10800000">
            <a:off x="1294000" y="3666150"/>
            <a:ext cx="2467800" cy="15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5" name="Google Shape;535;p70"/>
          <p:cNvSpPr txBox="1"/>
          <p:nvPr/>
        </p:nvSpPr>
        <p:spPr>
          <a:xfrm>
            <a:off x="442100" y="3162300"/>
            <a:ext cx="38520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4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Donts, outside the Guide</a:t>
            </a:r>
            <a:endParaRPr b="1" sz="224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36" name="Google Shape;536;p70"/>
          <p:cNvSpPr/>
          <p:nvPr/>
        </p:nvSpPr>
        <p:spPr>
          <a:xfrm rot="-2612730">
            <a:off x="2120941" y="2905075"/>
            <a:ext cx="610076" cy="52757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37" name="Google Shape;537;p70"/>
          <p:cNvSpPr/>
          <p:nvPr/>
        </p:nvSpPr>
        <p:spPr>
          <a:xfrm rot="-8413614">
            <a:off x="2120959" y="2905163"/>
            <a:ext cx="610083" cy="52609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38" name="Google Shape;538;p70"/>
          <p:cNvSpPr txBox="1"/>
          <p:nvPr>
            <p:ph type="title"/>
          </p:nvPr>
        </p:nvSpPr>
        <p:spPr>
          <a:xfrm>
            <a:off x="1912092" y="2265875"/>
            <a:ext cx="10278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4196"/>
              <a:buNone/>
            </a:pPr>
            <a:r>
              <a:rPr lang="en-GB" sz="2240">
                <a:solidFill>
                  <a:srgbClr val="FF0000"/>
                </a:solidFill>
              </a:rPr>
              <a:t>Donts</a:t>
            </a:r>
            <a:endParaRPr sz="224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1"/>
          <p:cNvSpPr txBox="1"/>
          <p:nvPr>
            <p:ph type="title"/>
          </p:nvPr>
        </p:nvSpPr>
        <p:spPr>
          <a:xfrm>
            <a:off x="391542" y="750913"/>
            <a:ext cx="10278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4196"/>
              <a:buNone/>
            </a:pPr>
            <a:r>
              <a:rPr lang="en-GB" sz="2240">
                <a:solidFill>
                  <a:schemeClr val="accent5"/>
                </a:solidFill>
              </a:rPr>
              <a:t>Dos</a:t>
            </a:r>
            <a:endParaRPr sz="2240">
              <a:solidFill>
                <a:schemeClr val="accent5"/>
              </a:solidFill>
            </a:endParaRPr>
          </a:p>
        </p:txBody>
      </p:sp>
      <p:grpSp>
        <p:nvGrpSpPr>
          <p:cNvPr id="544" name="Google Shape;544;p71"/>
          <p:cNvGrpSpPr/>
          <p:nvPr/>
        </p:nvGrpSpPr>
        <p:grpSpPr>
          <a:xfrm>
            <a:off x="908484" y="388145"/>
            <a:ext cx="407905" cy="243566"/>
            <a:chOff x="1759987" y="778022"/>
            <a:chExt cx="1109341" cy="792600"/>
          </a:xfrm>
        </p:grpSpPr>
        <p:sp>
          <p:nvSpPr>
            <p:cNvPr id="545" name="Google Shape;545;p71"/>
            <p:cNvSpPr/>
            <p:nvPr/>
          </p:nvSpPr>
          <p:spPr>
            <a:xfrm rot="2421122">
              <a:off x="1746839" y="1369345"/>
              <a:ext cx="366497" cy="93844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1"/>
            <p:cNvSpPr/>
            <p:nvPr/>
          </p:nvSpPr>
          <p:spPr>
            <a:xfrm rot="-2459161">
              <a:off x="1873349" y="1127318"/>
              <a:ext cx="1100057" cy="94008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71"/>
          <p:cNvGrpSpPr/>
          <p:nvPr/>
        </p:nvGrpSpPr>
        <p:grpSpPr>
          <a:xfrm>
            <a:off x="4695582" y="388154"/>
            <a:ext cx="253961" cy="243547"/>
            <a:chOff x="4911126" y="594278"/>
            <a:chExt cx="506100" cy="461700"/>
          </a:xfrm>
        </p:grpSpPr>
        <p:sp>
          <p:nvSpPr>
            <p:cNvPr id="548" name="Google Shape;548;p71"/>
            <p:cNvSpPr/>
            <p:nvPr/>
          </p:nvSpPr>
          <p:spPr>
            <a:xfrm rot="-2612730">
              <a:off x="4859116" y="798750"/>
              <a:ext cx="610076" cy="52757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49" name="Google Shape;549;p71"/>
            <p:cNvSpPr/>
            <p:nvPr/>
          </p:nvSpPr>
          <p:spPr>
            <a:xfrm rot="-8413614">
              <a:off x="4859134" y="798838"/>
              <a:ext cx="610083" cy="52609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550" name="Google Shape;550;p71"/>
          <p:cNvSpPr txBox="1"/>
          <p:nvPr>
            <p:ph type="title"/>
          </p:nvPr>
        </p:nvSpPr>
        <p:spPr>
          <a:xfrm>
            <a:off x="4641492" y="750913"/>
            <a:ext cx="1027800" cy="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4196"/>
              <a:buNone/>
            </a:pPr>
            <a:r>
              <a:rPr lang="en-GB" sz="2240">
                <a:solidFill>
                  <a:srgbClr val="FF0000"/>
                </a:solidFill>
              </a:rPr>
              <a:t>Donts</a:t>
            </a:r>
            <a:endParaRPr sz="2240">
              <a:solidFill>
                <a:srgbClr val="FF0000"/>
              </a:solidFill>
            </a:endParaRPr>
          </a:p>
        </p:txBody>
      </p:sp>
      <p:sp>
        <p:nvSpPr>
          <p:cNvPr id="551" name="Google Shape;551;p71"/>
          <p:cNvSpPr txBox="1"/>
          <p:nvPr>
            <p:ph idx="1" type="body"/>
          </p:nvPr>
        </p:nvSpPr>
        <p:spPr>
          <a:xfrm>
            <a:off x="391550" y="1266325"/>
            <a:ext cx="38247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552" name="Google Shape;552;p71"/>
          <p:cNvSpPr txBox="1"/>
          <p:nvPr>
            <p:ph idx="1" type="body"/>
          </p:nvPr>
        </p:nvSpPr>
        <p:spPr>
          <a:xfrm>
            <a:off x="4641500" y="1284575"/>
            <a:ext cx="3824700" cy="20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Ice Breaker </a:t>
            </a:r>
            <a:r>
              <a:rPr b="0" lang="en-GB" sz="2700">
                <a:solidFill>
                  <a:srgbClr val="1155CC"/>
                </a:solidFill>
              </a:rPr>
              <a:t>(WEATHER REPORT)</a:t>
            </a:r>
            <a:endParaRPr b="0" sz="27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It’s activity time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Let’s know how you are feeling today in comparison to the weather. </a:t>
            </a:r>
            <a:endParaRPr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-"/>
            </a:pPr>
            <a:r>
              <a:rPr lang="en-GB">
                <a:solidFill>
                  <a:srgbClr val="000000"/>
                </a:solidFill>
              </a:rPr>
              <a:t>Describe your mood as a weather report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Eg: I am feeling </a:t>
            </a:r>
            <a:r>
              <a:rPr lang="en-GB">
                <a:solidFill>
                  <a:srgbClr val="FF9900"/>
                </a:solidFill>
              </a:rPr>
              <a:t>bright</a:t>
            </a:r>
            <a:r>
              <a:rPr lang="en-GB">
                <a:solidFill>
                  <a:srgbClr val="000000"/>
                </a:solidFill>
              </a:rPr>
              <a:t> and </a:t>
            </a:r>
            <a:r>
              <a:rPr lang="en-GB">
                <a:solidFill>
                  <a:srgbClr val="FF0000"/>
                </a:solidFill>
              </a:rPr>
              <a:t>sunny</a:t>
            </a:r>
            <a:r>
              <a:rPr lang="en-GB">
                <a:solidFill>
                  <a:srgbClr val="000000"/>
                </a:solidFill>
              </a:rPr>
              <a:t> or I am feeling </a:t>
            </a:r>
            <a:r>
              <a:rPr lang="en-GB">
                <a:solidFill>
                  <a:srgbClr val="3D85C6"/>
                </a:solidFill>
              </a:rPr>
              <a:t>dull</a:t>
            </a:r>
            <a:r>
              <a:rPr lang="en-GB">
                <a:solidFill>
                  <a:srgbClr val="000000"/>
                </a:solidFill>
              </a:rPr>
              <a:t> and </a:t>
            </a:r>
            <a:r>
              <a:rPr lang="en-GB">
                <a:solidFill>
                  <a:srgbClr val="FF00FF"/>
                </a:solidFill>
              </a:rPr>
              <a:t>rainy</a:t>
            </a:r>
            <a:r>
              <a:rPr lang="en-GB">
                <a:solidFill>
                  <a:srgbClr val="000000"/>
                </a:solidFill>
              </a:rPr>
              <a:t> etcs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16609" l="25989" r="12247" t="31144"/>
          <a:stretch/>
        </p:blipFill>
        <p:spPr>
          <a:xfrm>
            <a:off x="6873850" y="3097175"/>
            <a:ext cx="2113949" cy="17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2"/>
          <p:cNvSpPr txBox="1"/>
          <p:nvPr>
            <p:ph type="title"/>
          </p:nvPr>
        </p:nvSpPr>
        <p:spPr>
          <a:xfrm>
            <a:off x="361325" y="1577000"/>
            <a:ext cx="78207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you have to do as guides to ensure great learning for the students?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558" name="Google Shape;55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775" y="2005650"/>
            <a:ext cx="2856125" cy="28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Guide </a:t>
            </a:r>
            <a:r>
              <a:rPr lang="en-GB"/>
              <a:t>Actions</a:t>
            </a:r>
            <a:endParaRPr b="0" sz="2700">
              <a:solidFill>
                <a:srgbClr val="1155CC"/>
              </a:solidFill>
            </a:endParaRPr>
          </a:p>
        </p:txBody>
      </p:sp>
      <p:pic>
        <p:nvPicPr>
          <p:cNvPr id="564" name="Google Shape;56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775" y="2005650"/>
            <a:ext cx="2856125" cy="28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3"/>
          <p:cNvSpPr txBox="1"/>
          <p:nvPr/>
        </p:nvSpPr>
        <p:spPr>
          <a:xfrm>
            <a:off x="311700" y="1240050"/>
            <a:ext cx="88323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Appreciate their work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Make students feel comfortable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Being calm &amp; composed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Communicating clearly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Being patient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Being interactive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Asking right questions when they come to you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Do not be judgemental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Do a check on how they are feeling about the project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AutoNum type="arabicPeriod"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Check for Understanding and progress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Recall</a:t>
            </a:r>
            <a:endParaRPr/>
          </a:p>
        </p:txBody>
      </p:sp>
      <p:sp>
        <p:nvSpPr>
          <p:cNvPr id="571" name="Google Shape;571;p74"/>
          <p:cNvSpPr txBox="1"/>
          <p:nvPr>
            <p:ph idx="1" type="body"/>
          </p:nvPr>
        </p:nvSpPr>
        <p:spPr>
          <a:xfrm>
            <a:off x="311700" y="1266325"/>
            <a:ext cx="7617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>
                <a:solidFill>
                  <a:srgbClr val="000000"/>
                </a:solidFill>
              </a:rPr>
              <a:t>Why You and Why are you here?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 Your Expectations of the program 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 8 weeks of the program for the students 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 Experience a section of the student curriculum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*Identifying issues around us through observation and experience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* Shortlisting problems 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*Mapping it to SDGs </a:t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* Problem tree analysis, Framing the problem statement and research question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Introduction to who is a guide and some guide actions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72" name="Google Shape;57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700" y="3301687"/>
            <a:ext cx="1509050" cy="213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</a:t>
            </a:r>
            <a:endParaRPr/>
          </a:p>
        </p:txBody>
      </p:sp>
      <p:sp>
        <p:nvSpPr>
          <p:cNvPr id="578" name="Google Shape;578;p7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Poll: How are you feeling? (Excited, bored, tired, energetic)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Point 1: CBPR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Point 2: </a:t>
            </a:r>
            <a:r>
              <a:rPr lang="en-GB">
                <a:solidFill>
                  <a:srgbClr val="000000"/>
                </a:solidFill>
              </a:rPr>
              <a:t>Feedback form</a:t>
            </a: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6"/>
          <p:cNvSpPr txBox="1"/>
          <p:nvPr>
            <p:ph type="title"/>
          </p:nvPr>
        </p:nvSpPr>
        <p:spPr>
          <a:xfrm>
            <a:off x="387900" y="1003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QnA</a:t>
            </a:r>
            <a:endParaRPr/>
          </a:p>
        </p:txBody>
      </p:sp>
      <p:sp>
        <p:nvSpPr>
          <p:cNvPr id="584" name="Google Shape;584;p76"/>
          <p:cNvSpPr txBox="1"/>
          <p:nvPr>
            <p:ph type="title"/>
          </p:nvPr>
        </p:nvSpPr>
        <p:spPr>
          <a:xfrm>
            <a:off x="387900" y="3255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r>
              <a:rPr lang="en-GB"/>
              <a:t>0 MINS</a:t>
            </a:r>
            <a:endParaRPr/>
          </a:p>
        </p:txBody>
      </p:sp>
      <p:pic>
        <p:nvPicPr>
          <p:cNvPr id="585" name="Google Shape;58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75" y="1823562"/>
            <a:ext cx="933250" cy="13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7"/>
          <p:cNvSpPr txBox="1"/>
          <p:nvPr>
            <p:ph type="title"/>
          </p:nvPr>
        </p:nvSpPr>
        <p:spPr>
          <a:xfrm>
            <a:off x="377125" y="24266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 You next session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Introductions </a:t>
            </a:r>
            <a:r>
              <a:rPr b="0" lang="en-GB" sz="2700">
                <a:solidFill>
                  <a:srgbClr val="1155CC"/>
                </a:solidFill>
              </a:rPr>
              <a:t>(Comment on chat…) </a:t>
            </a:r>
            <a:endParaRPr b="0" sz="27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It’s time to get to know each other 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Let’s share our name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Which college are we working in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What subject are we teaching 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What do you remember about the last 2 days of the training we did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2 mins to think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Comment on chat or unmute and share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Eg: My name is _____________ and I work with _________ and I teach _________________. What I remember of the training is ___________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</a:t>
            </a:r>
            <a:r>
              <a:rPr lang="en-GB"/>
              <a:t> </a:t>
            </a:r>
            <a:r>
              <a:rPr b="0" lang="en-GB" sz="2700">
                <a:solidFill>
                  <a:srgbClr val="1155CC"/>
                </a:solidFill>
              </a:rPr>
              <a:t>(Comment on chat…) </a:t>
            </a:r>
            <a:endParaRPr b="0" sz="27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342525"/>
            <a:ext cx="6341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We spoke about the 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What is community service?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The objectives of this program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How will this program get implemented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We also briefly went through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SDGs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Andhra and SDG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Reports and surveys and why it is collected 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Why is this program being done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How to find out problems and solutions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Who are the two people involved in this program?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Role of Youth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 sz="1300">
                <a:solidFill>
                  <a:srgbClr val="000000"/>
                </a:solidFill>
                <a:highlight>
                  <a:srgbClr val="FFFFFF"/>
                </a:highlight>
              </a:rPr>
              <a:t>Role of Mentor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266325"/>
            <a:ext cx="7617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500">
                <a:solidFill>
                  <a:srgbClr val="000000"/>
                </a:solidFill>
              </a:rPr>
              <a:t>Why You and Why are you here?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 Your Expectations of the program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 8 weeks of the program for the students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 Experience a section of the student curriculum</a:t>
            </a:r>
            <a:endParaRPr sz="15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*Identifying issues around us through observation and experience</a:t>
            </a:r>
            <a:endParaRPr sz="15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* Shortlisting problems </a:t>
            </a:r>
            <a:endParaRPr sz="15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*Mapping it to SDGs </a:t>
            </a:r>
            <a:endParaRPr sz="15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* Problem tree analysis, Framing the problem statement and research question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GB" sz="1500">
                <a:solidFill>
                  <a:srgbClr val="000000"/>
                </a:solidFill>
              </a:rPr>
              <a:t>Introduction to who is a facilitator and some facilitator actions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700" y="3301687"/>
            <a:ext cx="1509050" cy="213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